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handoutMasterIdLst>
    <p:handoutMasterId r:id="rId33"/>
  </p:handoutMasterIdLst>
  <p:sldIdLst>
    <p:sldId id="576" r:id="rId2"/>
    <p:sldId id="263" r:id="rId3"/>
    <p:sldId id="579" r:id="rId4"/>
    <p:sldId id="580" r:id="rId5"/>
    <p:sldId id="581" r:id="rId6"/>
    <p:sldId id="582" r:id="rId7"/>
    <p:sldId id="583" r:id="rId8"/>
    <p:sldId id="584" r:id="rId9"/>
    <p:sldId id="585" r:id="rId10"/>
    <p:sldId id="587" r:id="rId11"/>
    <p:sldId id="586" r:id="rId12"/>
    <p:sldId id="625" r:id="rId13"/>
    <p:sldId id="626" r:id="rId14"/>
    <p:sldId id="627" r:id="rId15"/>
    <p:sldId id="592" r:id="rId16"/>
    <p:sldId id="595" r:id="rId17"/>
    <p:sldId id="596" r:id="rId18"/>
    <p:sldId id="600" r:id="rId19"/>
    <p:sldId id="604" r:id="rId20"/>
    <p:sldId id="633" r:id="rId21"/>
    <p:sldId id="631" r:id="rId22"/>
    <p:sldId id="605" r:id="rId23"/>
    <p:sldId id="632" r:id="rId24"/>
    <p:sldId id="628" r:id="rId25"/>
    <p:sldId id="629" r:id="rId26"/>
    <p:sldId id="630" r:id="rId27"/>
    <p:sldId id="593" r:id="rId28"/>
    <p:sldId id="634" r:id="rId29"/>
    <p:sldId id="606" r:id="rId30"/>
    <p:sldId id="570" r:id="rId31"/>
  </p:sldIdLst>
  <p:sldSz cx="10058400" cy="7772400"/>
  <p:notesSz cx="68580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frameSlides="1"/>
  <p:clrMru>
    <a:srgbClr val="00CCFF"/>
    <a:srgbClr val="339933"/>
    <a:srgbClr val="FF0000"/>
    <a:srgbClr val="00CC00"/>
    <a:srgbClr val="00CC66"/>
    <a:srgbClr val="006600"/>
    <a:srgbClr val="33CC33"/>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075" autoAdjust="0"/>
    <p:restoredTop sz="98116" autoAdjust="0"/>
  </p:normalViewPr>
  <p:slideViewPr>
    <p:cSldViewPr snapToGrid="0">
      <p:cViewPr varScale="1">
        <p:scale>
          <a:sx n="60" d="100"/>
          <a:sy n="60" d="100"/>
        </p:scale>
        <p:origin x="-1494" y="-7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6AD95-9502-45C0-8818-286CA58827DB}" type="doc">
      <dgm:prSet loTypeId="urn:microsoft.com/office/officeart/2005/8/layout/pyramid1" loCatId="pyramid" qsTypeId="urn:microsoft.com/office/officeart/2005/8/quickstyle/simple1" qsCatId="simple" csTypeId="urn:microsoft.com/office/officeart/2005/8/colors/colorful5" csCatId="colorful" phldr="1"/>
      <dgm:spPr/>
    </dgm:pt>
    <dgm:pt modelId="{86096622-89FB-40DF-8034-6660BC6FD66D}">
      <dgm:prSet phldrT="[Text]" custT="1"/>
      <dgm:spPr/>
      <dgm:t>
        <a:bodyPr/>
        <a:lstStyle/>
        <a:p>
          <a:endParaRPr lang="en-US" sz="2800" kern="1200" dirty="0" smtClean="0">
            <a:latin typeface="Arial" pitchFamily="34" charset="0"/>
            <a:cs typeface="Arial" pitchFamily="34" charset="0"/>
          </a:endParaRPr>
        </a:p>
        <a:p>
          <a:r>
            <a:rPr lang="en-US" sz="2200" b="1" kern="1200" dirty="0" smtClean="0">
              <a:effectLst>
                <a:outerShdw blurRad="38100" dist="38100" dir="2700000" algn="tl">
                  <a:srgbClr val="000000">
                    <a:alpha val="43137"/>
                  </a:srgbClr>
                </a:outerShdw>
              </a:effectLst>
              <a:latin typeface="Arial" pitchFamily="34" charset="0"/>
              <a:ea typeface="+mn-ea"/>
              <a:cs typeface="Arial" pitchFamily="34" charset="0"/>
            </a:rPr>
            <a:t>Federal</a:t>
          </a:r>
          <a:r>
            <a:rPr lang="en-US" sz="2200" b="1" kern="1200" dirty="0" smtClean="0">
              <a:effectLst>
                <a:outerShdw blurRad="38100" dist="38100" dir="2700000" algn="tl">
                  <a:srgbClr val="000000">
                    <a:alpha val="43137"/>
                  </a:srgbClr>
                </a:outerShdw>
              </a:effectLst>
              <a:latin typeface="Arial" pitchFamily="34" charset="0"/>
              <a:cs typeface="Arial" pitchFamily="34" charset="0"/>
            </a:rPr>
            <a:t> </a:t>
          </a:r>
        </a:p>
        <a:p>
          <a:r>
            <a:rPr lang="en-US" sz="2200" b="1" kern="1200" dirty="0" smtClean="0">
              <a:effectLst>
                <a:outerShdw blurRad="38100" dist="38100" dir="2700000" algn="tl">
                  <a:srgbClr val="000000">
                    <a:alpha val="43137"/>
                  </a:srgbClr>
                </a:outerShdw>
              </a:effectLst>
              <a:latin typeface="Arial" pitchFamily="34" charset="0"/>
              <a:ea typeface="+mn-ea"/>
              <a:cs typeface="Arial" pitchFamily="34" charset="0"/>
            </a:rPr>
            <a:t>Level </a:t>
          </a:r>
          <a:endParaRPr lang="en-US" sz="2200" b="1" kern="1200" dirty="0">
            <a:effectLst>
              <a:outerShdw blurRad="38100" dist="38100" dir="2700000" algn="tl">
                <a:srgbClr val="000000">
                  <a:alpha val="43137"/>
                </a:srgbClr>
              </a:outerShdw>
            </a:effectLst>
            <a:latin typeface="Arial" pitchFamily="34" charset="0"/>
            <a:ea typeface="+mn-ea"/>
            <a:cs typeface="Arial" pitchFamily="34" charset="0"/>
          </a:endParaRPr>
        </a:p>
      </dgm:t>
    </dgm:pt>
    <dgm:pt modelId="{2D419B67-36D4-4E53-B297-014B87EEA054}" type="parTrans" cxnId="{FC5004F2-E860-4C52-9753-EF7F7330E3A2}">
      <dgm:prSet/>
      <dgm:spPr/>
      <dgm:t>
        <a:bodyPr/>
        <a:lstStyle/>
        <a:p>
          <a:endParaRPr lang="en-US" sz="2000">
            <a:solidFill>
              <a:schemeClr val="bg1"/>
            </a:solidFill>
            <a:latin typeface="Arial" pitchFamily="34" charset="0"/>
            <a:cs typeface="Arial" pitchFamily="34" charset="0"/>
          </a:endParaRPr>
        </a:p>
      </dgm:t>
    </dgm:pt>
    <dgm:pt modelId="{C94E3075-64BB-4EE1-9A48-ED52D6B147F1}" type="sibTrans" cxnId="{FC5004F2-E860-4C52-9753-EF7F7330E3A2}">
      <dgm:prSet/>
      <dgm:spPr/>
      <dgm:t>
        <a:bodyPr/>
        <a:lstStyle/>
        <a:p>
          <a:endParaRPr lang="en-US" sz="2000">
            <a:solidFill>
              <a:schemeClr val="bg1"/>
            </a:solidFill>
            <a:latin typeface="Arial" pitchFamily="34" charset="0"/>
            <a:cs typeface="Arial" pitchFamily="34" charset="0"/>
          </a:endParaRPr>
        </a:p>
      </dgm:t>
    </dgm:pt>
    <dgm:pt modelId="{4F5847F8-5A59-4257-A554-B81BCC9DAF50}">
      <dgm:prSet phldrT="[Text]" custT="1"/>
      <dgm:spPr/>
      <dgm:t>
        <a:bodyPr/>
        <a:lstStyle/>
        <a:p>
          <a:r>
            <a:rPr lang="en-US" sz="2200" b="1" kern="1200" dirty="0" smtClean="0">
              <a:latin typeface="Arial" pitchFamily="34" charset="0"/>
              <a:ea typeface="+mn-ea"/>
              <a:cs typeface="Arial" pitchFamily="34" charset="0"/>
            </a:rPr>
            <a:t>State Level </a:t>
          </a:r>
          <a:br>
            <a:rPr lang="en-US" sz="2200" b="1" kern="1200" dirty="0" smtClean="0">
              <a:latin typeface="Arial" pitchFamily="34" charset="0"/>
              <a:ea typeface="+mn-ea"/>
              <a:cs typeface="Arial" pitchFamily="34" charset="0"/>
            </a:rPr>
          </a:br>
          <a:r>
            <a:rPr lang="en-US" sz="2200" b="1" kern="1200" dirty="0" smtClean="0">
              <a:latin typeface="Arial" pitchFamily="34" charset="0"/>
              <a:ea typeface="+mn-ea"/>
              <a:cs typeface="Arial" pitchFamily="34" charset="0"/>
            </a:rPr>
            <a:t>(SDMA)</a:t>
          </a:r>
          <a:endParaRPr lang="en-US" sz="2200" b="1" kern="1200" dirty="0">
            <a:latin typeface="Arial" pitchFamily="34" charset="0"/>
            <a:ea typeface="+mn-ea"/>
            <a:cs typeface="Arial" pitchFamily="34" charset="0"/>
          </a:endParaRPr>
        </a:p>
      </dgm:t>
    </dgm:pt>
    <dgm:pt modelId="{CCD914C7-8D68-4A0F-89AD-0E115DC3225D}" type="parTrans" cxnId="{F9AD1B81-6B53-4D63-971D-2CEAD0F22F5A}">
      <dgm:prSet/>
      <dgm:spPr/>
      <dgm:t>
        <a:bodyPr/>
        <a:lstStyle/>
        <a:p>
          <a:endParaRPr lang="en-US" sz="2000">
            <a:solidFill>
              <a:schemeClr val="bg1"/>
            </a:solidFill>
            <a:latin typeface="Arial" pitchFamily="34" charset="0"/>
            <a:cs typeface="Arial" pitchFamily="34" charset="0"/>
          </a:endParaRPr>
        </a:p>
      </dgm:t>
    </dgm:pt>
    <dgm:pt modelId="{8A823C3C-1F11-4415-A95F-42D01DFEA5C6}" type="sibTrans" cxnId="{F9AD1B81-6B53-4D63-971D-2CEAD0F22F5A}">
      <dgm:prSet/>
      <dgm:spPr/>
      <dgm:t>
        <a:bodyPr/>
        <a:lstStyle/>
        <a:p>
          <a:endParaRPr lang="en-US" sz="2000">
            <a:solidFill>
              <a:schemeClr val="bg1"/>
            </a:solidFill>
            <a:latin typeface="Arial" pitchFamily="34" charset="0"/>
            <a:cs typeface="Arial" pitchFamily="34" charset="0"/>
          </a:endParaRPr>
        </a:p>
      </dgm:t>
    </dgm:pt>
    <dgm:pt modelId="{0C0D96DD-A127-4497-9448-DC0894B490C0}">
      <dgm:prSet phldrT="[Text]" custT="1"/>
      <dgm:spPr/>
      <dgm:t>
        <a:bodyPr/>
        <a:lstStyle/>
        <a:p>
          <a:r>
            <a:rPr lang="en-US" sz="2200" b="1" kern="1200" dirty="0" smtClean="0">
              <a:latin typeface="Arial" pitchFamily="34" charset="0"/>
              <a:ea typeface="+mn-ea"/>
              <a:cs typeface="Arial" pitchFamily="34" charset="0"/>
            </a:rPr>
            <a:t>District Level</a:t>
          </a:r>
        </a:p>
        <a:p>
          <a:r>
            <a:rPr lang="en-US" sz="2200" b="1" kern="1200" dirty="0" smtClean="0">
              <a:latin typeface="Arial" pitchFamily="34" charset="0"/>
              <a:cs typeface="Arial" pitchFamily="34" charset="0"/>
            </a:rPr>
            <a:t>Ownership by Local Authorities</a:t>
          </a:r>
          <a:br>
            <a:rPr lang="en-US" sz="2200" b="1" kern="1200" dirty="0" smtClean="0">
              <a:latin typeface="Arial" pitchFamily="34" charset="0"/>
              <a:cs typeface="Arial" pitchFamily="34" charset="0"/>
            </a:rPr>
          </a:br>
          <a:r>
            <a:rPr lang="en-US" sz="2200" b="1" kern="1200" dirty="0" smtClean="0">
              <a:latin typeface="Arial" pitchFamily="34" charset="0"/>
              <a:cs typeface="Arial" pitchFamily="34" charset="0"/>
            </a:rPr>
            <a:t>(DDMAs)</a:t>
          </a:r>
          <a:endParaRPr lang="en-US" sz="2200" b="1" kern="1200" dirty="0">
            <a:latin typeface="Arial" pitchFamily="34" charset="0"/>
            <a:ea typeface="+mn-ea"/>
            <a:cs typeface="Arial" pitchFamily="34" charset="0"/>
          </a:endParaRPr>
        </a:p>
      </dgm:t>
    </dgm:pt>
    <dgm:pt modelId="{F7CF0356-832F-4EDA-8D3D-F99052792BF3}" type="parTrans" cxnId="{8C55B9A0-0B77-4AA2-8359-22FCCCC29291}">
      <dgm:prSet/>
      <dgm:spPr/>
      <dgm:t>
        <a:bodyPr/>
        <a:lstStyle/>
        <a:p>
          <a:endParaRPr lang="en-US" sz="2000">
            <a:solidFill>
              <a:schemeClr val="bg1"/>
            </a:solidFill>
            <a:latin typeface="Arial" pitchFamily="34" charset="0"/>
            <a:cs typeface="Arial" pitchFamily="34" charset="0"/>
          </a:endParaRPr>
        </a:p>
      </dgm:t>
    </dgm:pt>
    <dgm:pt modelId="{4CB5353D-B187-4D85-84E0-31325E738801}" type="sibTrans" cxnId="{8C55B9A0-0B77-4AA2-8359-22FCCCC29291}">
      <dgm:prSet/>
      <dgm:spPr/>
      <dgm:t>
        <a:bodyPr/>
        <a:lstStyle/>
        <a:p>
          <a:endParaRPr lang="en-US" sz="2000">
            <a:solidFill>
              <a:schemeClr val="bg1"/>
            </a:solidFill>
            <a:latin typeface="Arial" pitchFamily="34" charset="0"/>
            <a:cs typeface="Arial" pitchFamily="34" charset="0"/>
          </a:endParaRPr>
        </a:p>
      </dgm:t>
    </dgm:pt>
    <dgm:pt modelId="{94B6A268-1ACC-4CEF-B012-31C65459756E}">
      <dgm:prSet custT="1"/>
      <dgm:spPr/>
      <dgm:t>
        <a:bodyPr/>
        <a:lstStyle/>
        <a:p>
          <a:r>
            <a:rPr lang="en-US" sz="2200" b="1" dirty="0" smtClean="0">
              <a:effectLst/>
              <a:latin typeface="Arial" pitchFamily="34" charset="0"/>
              <a:cs typeface="Arial" pitchFamily="34" charset="0"/>
            </a:rPr>
            <a:t>Divisional Level</a:t>
          </a:r>
          <a:endParaRPr lang="en-US" sz="2200" b="1" dirty="0">
            <a:effectLst/>
            <a:latin typeface="Arial" pitchFamily="34" charset="0"/>
            <a:cs typeface="Arial" pitchFamily="34" charset="0"/>
          </a:endParaRPr>
        </a:p>
      </dgm:t>
    </dgm:pt>
    <dgm:pt modelId="{05C97802-BC65-4506-B5F9-13BA962D89A6}" type="parTrans" cxnId="{3F7BA0FC-E578-48D0-8914-1EEFB409E3F1}">
      <dgm:prSet/>
      <dgm:spPr/>
      <dgm:t>
        <a:bodyPr/>
        <a:lstStyle/>
        <a:p>
          <a:endParaRPr lang="en-US" sz="2000"/>
        </a:p>
      </dgm:t>
    </dgm:pt>
    <dgm:pt modelId="{946DE6C1-9F9F-4299-A29C-BFF2AE43E495}" type="sibTrans" cxnId="{3F7BA0FC-E578-48D0-8914-1EEFB409E3F1}">
      <dgm:prSet/>
      <dgm:spPr/>
      <dgm:t>
        <a:bodyPr/>
        <a:lstStyle/>
        <a:p>
          <a:endParaRPr lang="en-US" sz="2000"/>
        </a:p>
      </dgm:t>
    </dgm:pt>
    <dgm:pt modelId="{C74FA59E-03A3-4E8B-B704-98A8CF0DD772}" type="pres">
      <dgm:prSet presAssocID="{EB26AD95-9502-45C0-8818-286CA58827DB}" presName="Name0" presStyleCnt="0">
        <dgm:presLayoutVars>
          <dgm:dir/>
          <dgm:animLvl val="lvl"/>
          <dgm:resizeHandles val="exact"/>
        </dgm:presLayoutVars>
      </dgm:prSet>
      <dgm:spPr/>
    </dgm:pt>
    <dgm:pt modelId="{82932D23-AA5F-4780-9CB8-74E7433D98F5}" type="pres">
      <dgm:prSet presAssocID="{86096622-89FB-40DF-8034-6660BC6FD66D}" presName="Name8" presStyleCnt="0"/>
      <dgm:spPr/>
    </dgm:pt>
    <dgm:pt modelId="{C35EE1AD-E1B0-4164-90E6-3D664E8818A3}" type="pres">
      <dgm:prSet presAssocID="{86096622-89FB-40DF-8034-6660BC6FD66D}" presName="level" presStyleLbl="node1" presStyleIdx="0" presStyleCnt="4" custScaleY="126470" custLinFactNeighborX="-352">
        <dgm:presLayoutVars>
          <dgm:chMax val="1"/>
          <dgm:bulletEnabled val="1"/>
        </dgm:presLayoutVars>
      </dgm:prSet>
      <dgm:spPr/>
      <dgm:t>
        <a:bodyPr/>
        <a:lstStyle/>
        <a:p>
          <a:endParaRPr lang="en-US"/>
        </a:p>
      </dgm:t>
    </dgm:pt>
    <dgm:pt modelId="{545099C4-5C05-484D-AD6A-13D7DE8AF559}" type="pres">
      <dgm:prSet presAssocID="{86096622-89FB-40DF-8034-6660BC6FD66D}" presName="levelTx" presStyleLbl="revTx" presStyleIdx="0" presStyleCnt="0">
        <dgm:presLayoutVars>
          <dgm:chMax val="1"/>
          <dgm:bulletEnabled val="1"/>
        </dgm:presLayoutVars>
      </dgm:prSet>
      <dgm:spPr/>
      <dgm:t>
        <a:bodyPr/>
        <a:lstStyle/>
        <a:p>
          <a:endParaRPr lang="en-US"/>
        </a:p>
      </dgm:t>
    </dgm:pt>
    <dgm:pt modelId="{612CD739-8633-4709-B419-7B535CE29475}" type="pres">
      <dgm:prSet presAssocID="{4F5847F8-5A59-4257-A554-B81BCC9DAF50}" presName="Name8" presStyleCnt="0"/>
      <dgm:spPr/>
    </dgm:pt>
    <dgm:pt modelId="{3CA9FDC2-D0D6-4F05-A919-97D3CA44330C}" type="pres">
      <dgm:prSet presAssocID="{4F5847F8-5A59-4257-A554-B81BCC9DAF50}" presName="level" presStyleLbl="node1" presStyleIdx="1" presStyleCnt="4" custScaleY="105723">
        <dgm:presLayoutVars>
          <dgm:chMax val="1"/>
          <dgm:bulletEnabled val="1"/>
        </dgm:presLayoutVars>
      </dgm:prSet>
      <dgm:spPr/>
      <dgm:t>
        <a:bodyPr/>
        <a:lstStyle/>
        <a:p>
          <a:endParaRPr lang="en-US"/>
        </a:p>
      </dgm:t>
    </dgm:pt>
    <dgm:pt modelId="{47575928-34C4-4878-A26E-281133F24426}" type="pres">
      <dgm:prSet presAssocID="{4F5847F8-5A59-4257-A554-B81BCC9DAF50}" presName="levelTx" presStyleLbl="revTx" presStyleIdx="0" presStyleCnt="0">
        <dgm:presLayoutVars>
          <dgm:chMax val="1"/>
          <dgm:bulletEnabled val="1"/>
        </dgm:presLayoutVars>
      </dgm:prSet>
      <dgm:spPr/>
      <dgm:t>
        <a:bodyPr/>
        <a:lstStyle/>
        <a:p>
          <a:endParaRPr lang="en-US"/>
        </a:p>
      </dgm:t>
    </dgm:pt>
    <dgm:pt modelId="{6656621D-639D-43B3-AD14-F56BEED8236A}" type="pres">
      <dgm:prSet presAssocID="{94B6A268-1ACC-4CEF-B012-31C65459756E}" presName="Name8" presStyleCnt="0"/>
      <dgm:spPr/>
    </dgm:pt>
    <dgm:pt modelId="{FA068838-678A-4757-A29C-D2EA242C0E87}" type="pres">
      <dgm:prSet presAssocID="{94B6A268-1ACC-4CEF-B012-31C65459756E}" presName="level" presStyleLbl="node1" presStyleIdx="2" presStyleCnt="4" custScaleY="99544">
        <dgm:presLayoutVars>
          <dgm:chMax val="1"/>
          <dgm:bulletEnabled val="1"/>
        </dgm:presLayoutVars>
      </dgm:prSet>
      <dgm:spPr/>
      <dgm:t>
        <a:bodyPr/>
        <a:lstStyle/>
        <a:p>
          <a:endParaRPr lang="en-US"/>
        </a:p>
      </dgm:t>
    </dgm:pt>
    <dgm:pt modelId="{748E24EE-F00B-4FE1-A685-0D943C405DF1}" type="pres">
      <dgm:prSet presAssocID="{94B6A268-1ACC-4CEF-B012-31C65459756E}" presName="levelTx" presStyleLbl="revTx" presStyleIdx="0" presStyleCnt="0">
        <dgm:presLayoutVars>
          <dgm:chMax val="1"/>
          <dgm:bulletEnabled val="1"/>
        </dgm:presLayoutVars>
      </dgm:prSet>
      <dgm:spPr/>
      <dgm:t>
        <a:bodyPr/>
        <a:lstStyle/>
        <a:p>
          <a:endParaRPr lang="en-US"/>
        </a:p>
      </dgm:t>
    </dgm:pt>
    <dgm:pt modelId="{A7E9A558-C692-4DCE-A285-F9753306216F}" type="pres">
      <dgm:prSet presAssocID="{0C0D96DD-A127-4497-9448-DC0894B490C0}" presName="Name8" presStyleCnt="0"/>
      <dgm:spPr/>
    </dgm:pt>
    <dgm:pt modelId="{EEEB538D-4597-45BC-9BFF-4F69EDA2F02E}" type="pres">
      <dgm:prSet presAssocID="{0C0D96DD-A127-4497-9448-DC0894B490C0}" presName="level" presStyleLbl="node1" presStyleIdx="3" presStyleCnt="4" custScaleY="88824">
        <dgm:presLayoutVars>
          <dgm:chMax val="1"/>
          <dgm:bulletEnabled val="1"/>
        </dgm:presLayoutVars>
      </dgm:prSet>
      <dgm:spPr/>
      <dgm:t>
        <a:bodyPr/>
        <a:lstStyle/>
        <a:p>
          <a:endParaRPr lang="en-US"/>
        </a:p>
      </dgm:t>
    </dgm:pt>
    <dgm:pt modelId="{56D1D7CE-7737-4683-BB0E-16703C18F64B}" type="pres">
      <dgm:prSet presAssocID="{0C0D96DD-A127-4497-9448-DC0894B490C0}" presName="levelTx" presStyleLbl="revTx" presStyleIdx="0" presStyleCnt="0">
        <dgm:presLayoutVars>
          <dgm:chMax val="1"/>
          <dgm:bulletEnabled val="1"/>
        </dgm:presLayoutVars>
      </dgm:prSet>
      <dgm:spPr/>
      <dgm:t>
        <a:bodyPr/>
        <a:lstStyle/>
        <a:p>
          <a:endParaRPr lang="en-US"/>
        </a:p>
      </dgm:t>
    </dgm:pt>
  </dgm:ptLst>
  <dgm:cxnLst>
    <dgm:cxn modelId="{4322BC51-766E-47D8-B9AF-36D423704564}" type="presOf" srcId="{EB26AD95-9502-45C0-8818-286CA58827DB}" destId="{C74FA59E-03A3-4E8B-B704-98A8CF0DD772}" srcOrd="0" destOrd="0" presId="urn:microsoft.com/office/officeart/2005/8/layout/pyramid1"/>
    <dgm:cxn modelId="{5A90B144-0A8C-4E58-8FFE-D1F0A7006D5D}" type="presOf" srcId="{4F5847F8-5A59-4257-A554-B81BCC9DAF50}" destId="{3CA9FDC2-D0D6-4F05-A919-97D3CA44330C}" srcOrd="0" destOrd="0" presId="urn:microsoft.com/office/officeart/2005/8/layout/pyramid1"/>
    <dgm:cxn modelId="{823CB719-0747-4D3E-A472-A126AA271A11}" type="presOf" srcId="{0C0D96DD-A127-4497-9448-DC0894B490C0}" destId="{EEEB538D-4597-45BC-9BFF-4F69EDA2F02E}" srcOrd="0" destOrd="0" presId="urn:microsoft.com/office/officeart/2005/8/layout/pyramid1"/>
    <dgm:cxn modelId="{B85D6C81-0A0E-4262-96C2-B6539F618F27}" type="presOf" srcId="{4F5847F8-5A59-4257-A554-B81BCC9DAF50}" destId="{47575928-34C4-4878-A26E-281133F24426}" srcOrd="1" destOrd="0" presId="urn:microsoft.com/office/officeart/2005/8/layout/pyramid1"/>
    <dgm:cxn modelId="{F9AD1B81-6B53-4D63-971D-2CEAD0F22F5A}" srcId="{EB26AD95-9502-45C0-8818-286CA58827DB}" destId="{4F5847F8-5A59-4257-A554-B81BCC9DAF50}" srcOrd="1" destOrd="0" parTransId="{CCD914C7-8D68-4A0F-89AD-0E115DC3225D}" sibTransId="{8A823C3C-1F11-4415-A95F-42D01DFEA5C6}"/>
    <dgm:cxn modelId="{FC5004F2-E860-4C52-9753-EF7F7330E3A2}" srcId="{EB26AD95-9502-45C0-8818-286CA58827DB}" destId="{86096622-89FB-40DF-8034-6660BC6FD66D}" srcOrd="0" destOrd="0" parTransId="{2D419B67-36D4-4E53-B297-014B87EEA054}" sibTransId="{C94E3075-64BB-4EE1-9A48-ED52D6B147F1}"/>
    <dgm:cxn modelId="{50D0ADAE-81CE-4190-A816-0B95D4943300}" type="presOf" srcId="{94B6A268-1ACC-4CEF-B012-31C65459756E}" destId="{FA068838-678A-4757-A29C-D2EA242C0E87}" srcOrd="0" destOrd="0" presId="urn:microsoft.com/office/officeart/2005/8/layout/pyramid1"/>
    <dgm:cxn modelId="{8C55B9A0-0B77-4AA2-8359-22FCCCC29291}" srcId="{EB26AD95-9502-45C0-8818-286CA58827DB}" destId="{0C0D96DD-A127-4497-9448-DC0894B490C0}" srcOrd="3" destOrd="0" parTransId="{F7CF0356-832F-4EDA-8D3D-F99052792BF3}" sibTransId="{4CB5353D-B187-4D85-84E0-31325E738801}"/>
    <dgm:cxn modelId="{E814B785-91EE-4360-A11A-9BE5DBCD2616}" type="presOf" srcId="{86096622-89FB-40DF-8034-6660BC6FD66D}" destId="{545099C4-5C05-484D-AD6A-13D7DE8AF559}" srcOrd="1" destOrd="0" presId="urn:microsoft.com/office/officeart/2005/8/layout/pyramid1"/>
    <dgm:cxn modelId="{4CCED7A1-591B-4C34-9765-ED94F92655B8}" type="presOf" srcId="{94B6A268-1ACC-4CEF-B012-31C65459756E}" destId="{748E24EE-F00B-4FE1-A685-0D943C405DF1}" srcOrd="1" destOrd="0" presId="urn:microsoft.com/office/officeart/2005/8/layout/pyramid1"/>
    <dgm:cxn modelId="{3F7BA0FC-E578-48D0-8914-1EEFB409E3F1}" srcId="{EB26AD95-9502-45C0-8818-286CA58827DB}" destId="{94B6A268-1ACC-4CEF-B012-31C65459756E}" srcOrd="2" destOrd="0" parTransId="{05C97802-BC65-4506-B5F9-13BA962D89A6}" sibTransId="{946DE6C1-9F9F-4299-A29C-BFF2AE43E495}"/>
    <dgm:cxn modelId="{B110B5D5-D020-4355-A348-E93F51D0EAED}" type="presOf" srcId="{0C0D96DD-A127-4497-9448-DC0894B490C0}" destId="{56D1D7CE-7737-4683-BB0E-16703C18F64B}" srcOrd="1" destOrd="0" presId="urn:microsoft.com/office/officeart/2005/8/layout/pyramid1"/>
    <dgm:cxn modelId="{1F2F430A-A98D-490B-B423-EC2BACA513B8}" type="presOf" srcId="{86096622-89FB-40DF-8034-6660BC6FD66D}" destId="{C35EE1AD-E1B0-4164-90E6-3D664E8818A3}" srcOrd="0" destOrd="0" presId="urn:microsoft.com/office/officeart/2005/8/layout/pyramid1"/>
    <dgm:cxn modelId="{6B388F62-52ED-4256-A53E-0297C4A60AC1}" type="presParOf" srcId="{C74FA59E-03A3-4E8B-B704-98A8CF0DD772}" destId="{82932D23-AA5F-4780-9CB8-74E7433D98F5}" srcOrd="0" destOrd="0" presId="urn:microsoft.com/office/officeart/2005/8/layout/pyramid1"/>
    <dgm:cxn modelId="{D95E4E65-DAC0-41FB-990E-CEFCB3D8FFD3}" type="presParOf" srcId="{82932D23-AA5F-4780-9CB8-74E7433D98F5}" destId="{C35EE1AD-E1B0-4164-90E6-3D664E8818A3}" srcOrd="0" destOrd="0" presId="urn:microsoft.com/office/officeart/2005/8/layout/pyramid1"/>
    <dgm:cxn modelId="{341BAECB-6F86-4403-AF16-E1523144A434}" type="presParOf" srcId="{82932D23-AA5F-4780-9CB8-74E7433D98F5}" destId="{545099C4-5C05-484D-AD6A-13D7DE8AF559}" srcOrd="1" destOrd="0" presId="urn:microsoft.com/office/officeart/2005/8/layout/pyramid1"/>
    <dgm:cxn modelId="{E537847E-C3BE-4845-9F5E-B4084C40E940}" type="presParOf" srcId="{C74FA59E-03A3-4E8B-B704-98A8CF0DD772}" destId="{612CD739-8633-4709-B419-7B535CE29475}" srcOrd="1" destOrd="0" presId="urn:microsoft.com/office/officeart/2005/8/layout/pyramid1"/>
    <dgm:cxn modelId="{24CB21A6-F889-4E81-86AF-896A5DA5A03D}" type="presParOf" srcId="{612CD739-8633-4709-B419-7B535CE29475}" destId="{3CA9FDC2-D0D6-4F05-A919-97D3CA44330C}" srcOrd="0" destOrd="0" presId="urn:microsoft.com/office/officeart/2005/8/layout/pyramid1"/>
    <dgm:cxn modelId="{63E72575-7D65-4567-A549-04F52DDDD35E}" type="presParOf" srcId="{612CD739-8633-4709-B419-7B535CE29475}" destId="{47575928-34C4-4878-A26E-281133F24426}" srcOrd="1" destOrd="0" presId="urn:microsoft.com/office/officeart/2005/8/layout/pyramid1"/>
    <dgm:cxn modelId="{D9C0D797-D764-4B94-9313-DDDBCEE20A21}" type="presParOf" srcId="{C74FA59E-03A3-4E8B-B704-98A8CF0DD772}" destId="{6656621D-639D-43B3-AD14-F56BEED8236A}" srcOrd="2" destOrd="0" presId="urn:microsoft.com/office/officeart/2005/8/layout/pyramid1"/>
    <dgm:cxn modelId="{B8E55E6F-A001-4AE5-9CB1-1B4D82D62501}" type="presParOf" srcId="{6656621D-639D-43B3-AD14-F56BEED8236A}" destId="{FA068838-678A-4757-A29C-D2EA242C0E87}" srcOrd="0" destOrd="0" presId="urn:microsoft.com/office/officeart/2005/8/layout/pyramid1"/>
    <dgm:cxn modelId="{690D5223-6524-43B0-855B-307C11BE3ADF}" type="presParOf" srcId="{6656621D-639D-43B3-AD14-F56BEED8236A}" destId="{748E24EE-F00B-4FE1-A685-0D943C405DF1}" srcOrd="1" destOrd="0" presId="urn:microsoft.com/office/officeart/2005/8/layout/pyramid1"/>
    <dgm:cxn modelId="{456DE797-4EBA-4780-BE24-E312745D14C2}" type="presParOf" srcId="{C74FA59E-03A3-4E8B-B704-98A8CF0DD772}" destId="{A7E9A558-C692-4DCE-A285-F9753306216F}" srcOrd="3" destOrd="0" presId="urn:microsoft.com/office/officeart/2005/8/layout/pyramid1"/>
    <dgm:cxn modelId="{14ABDBB2-FA56-4131-ADC7-B193EF5494F9}" type="presParOf" srcId="{A7E9A558-C692-4DCE-A285-F9753306216F}" destId="{EEEB538D-4597-45BC-9BFF-4F69EDA2F02E}" srcOrd="0" destOrd="0" presId="urn:microsoft.com/office/officeart/2005/8/layout/pyramid1"/>
    <dgm:cxn modelId="{DA22D3CC-72E0-4FC4-987C-CDB31ED0D044}" type="presParOf" srcId="{A7E9A558-C692-4DCE-A285-F9753306216F}" destId="{56D1D7CE-7737-4683-BB0E-16703C18F64B}"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EE1AD-E1B0-4164-90E6-3D664E8818A3}">
      <dsp:nvSpPr>
        <dsp:cNvPr id="0" name=""/>
        <dsp:cNvSpPr/>
      </dsp:nvSpPr>
      <dsp:spPr>
        <a:xfrm>
          <a:off x="3243221" y="0"/>
          <a:ext cx="2797880" cy="1584167"/>
        </a:xfrm>
        <a:prstGeom prst="trapezoid">
          <a:avLst>
            <a:gd name="adj" fmla="val 883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latin typeface="Arial" pitchFamily="34" charset="0"/>
            <a:cs typeface="Arial" pitchFamily="34" charset="0"/>
          </a:endParaRPr>
        </a:p>
        <a:p>
          <a:pPr lvl="0" algn="ctr" defTabSz="12446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rial" pitchFamily="34" charset="0"/>
              <a:ea typeface="+mn-ea"/>
              <a:cs typeface="Arial" pitchFamily="34" charset="0"/>
            </a:rPr>
            <a:t>Federal</a:t>
          </a:r>
          <a:r>
            <a:rPr lang="en-US" sz="2200" b="1" kern="1200" dirty="0" smtClean="0">
              <a:effectLst>
                <a:outerShdw blurRad="38100" dist="38100" dir="2700000" algn="tl">
                  <a:srgbClr val="000000">
                    <a:alpha val="43137"/>
                  </a:srgbClr>
                </a:outerShdw>
              </a:effectLst>
              <a:latin typeface="Arial" pitchFamily="34" charset="0"/>
              <a:cs typeface="Arial" pitchFamily="34" charset="0"/>
            </a:rPr>
            <a:t> </a:t>
          </a:r>
        </a:p>
        <a:p>
          <a:pPr lvl="0" algn="ctr" defTabSz="12446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latin typeface="Arial" pitchFamily="34" charset="0"/>
              <a:ea typeface="+mn-ea"/>
              <a:cs typeface="Arial" pitchFamily="34" charset="0"/>
            </a:rPr>
            <a:t>Level </a:t>
          </a:r>
          <a:endParaRPr lang="en-US" sz="2200" b="1" kern="1200" dirty="0">
            <a:effectLst>
              <a:outerShdw blurRad="38100" dist="38100" dir="2700000" algn="tl">
                <a:srgbClr val="000000">
                  <a:alpha val="43137"/>
                </a:srgbClr>
              </a:outerShdw>
            </a:effectLst>
            <a:latin typeface="Arial" pitchFamily="34" charset="0"/>
            <a:ea typeface="+mn-ea"/>
            <a:cs typeface="Arial" pitchFamily="34" charset="0"/>
          </a:endParaRPr>
        </a:p>
      </dsp:txBody>
      <dsp:txXfrm>
        <a:off x="3243221" y="0"/>
        <a:ext cx="2797880" cy="1584167"/>
      </dsp:txXfrm>
    </dsp:sp>
    <dsp:sp modelId="{3CA9FDC2-D0D6-4F05-A919-97D3CA44330C}">
      <dsp:nvSpPr>
        <dsp:cNvPr id="0" name=""/>
        <dsp:cNvSpPr/>
      </dsp:nvSpPr>
      <dsp:spPr>
        <a:xfrm>
          <a:off x="2083621" y="1584167"/>
          <a:ext cx="5136777" cy="1324289"/>
        </a:xfrm>
        <a:prstGeom prst="trapezoid">
          <a:avLst>
            <a:gd name="adj" fmla="val 88308"/>
          </a:avLst>
        </a:prstGeom>
        <a:solidFill>
          <a:schemeClr val="accent5">
            <a:hueOff val="0"/>
            <a:satOff val="-24955"/>
            <a:lumOff val="-87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Arial" pitchFamily="34" charset="0"/>
              <a:ea typeface="+mn-ea"/>
              <a:cs typeface="Arial" pitchFamily="34" charset="0"/>
            </a:rPr>
            <a:t>State Level </a:t>
          </a:r>
          <a:br>
            <a:rPr lang="en-US" sz="2200" b="1" kern="1200" dirty="0" smtClean="0">
              <a:latin typeface="Arial" pitchFamily="34" charset="0"/>
              <a:ea typeface="+mn-ea"/>
              <a:cs typeface="Arial" pitchFamily="34" charset="0"/>
            </a:rPr>
          </a:br>
          <a:r>
            <a:rPr lang="en-US" sz="2200" b="1" kern="1200" dirty="0" smtClean="0">
              <a:latin typeface="Arial" pitchFamily="34" charset="0"/>
              <a:ea typeface="+mn-ea"/>
              <a:cs typeface="Arial" pitchFamily="34" charset="0"/>
            </a:rPr>
            <a:t>(SDMA)</a:t>
          </a:r>
          <a:endParaRPr lang="en-US" sz="2200" b="1" kern="1200" dirty="0">
            <a:latin typeface="Arial" pitchFamily="34" charset="0"/>
            <a:ea typeface="+mn-ea"/>
            <a:cs typeface="Arial" pitchFamily="34" charset="0"/>
          </a:endParaRPr>
        </a:p>
      </dsp:txBody>
      <dsp:txXfrm>
        <a:off x="2982557" y="1584167"/>
        <a:ext cx="3338905" cy="1324289"/>
      </dsp:txXfrm>
    </dsp:sp>
    <dsp:sp modelId="{FA068838-678A-4757-A29C-D2EA242C0E87}">
      <dsp:nvSpPr>
        <dsp:cNvPr id="0" name=""/>
        <dsp:cNvSpPr/>
      </dsp:nvSpPr>
      <dsp:spPr>
        <a:xfrm>
          <a:off x="982521" y="2908456"/>
          <a:ext cx="7338977" cy="1246891"/>
        </a:xfrm>
        <a:prstGeom prst="trapezoid">
          <a:avLst>
            <a:gd name="adj" fmla="val 88308"/>
          </a:avLst>
        </a:prstGeom>
        <a:solidFill>
          <a:schemeClr val="accent5">
            <a:hueOff val="0"/>
            <a:satOff val="-49911"/>
            <a:lumOff val="-17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effectLst/>
              <a:latin typeface="Arial" pitchFamily="34" charset="0"/>
              <a:cs typeface="Arial" pitchFamily="34" charset="0"/>
            </a:rPr>
            <a:t>Divisional Level</a:t>
          </a:r>
          <a:endParaRPr lang="en-US" sz="2200" b="1" kern="1200" dirty="0">
            <a:effectLst/>
            <a:latin typeface="Arial" pitchFamily="34" charset="0"/>
            <a:cs typeface="Arial" pitchFamily="34" charset="0"/>
          </a:endParaRPr>
        </a:p>
      </dsp:txBody>
      <dsp:txXfrm>
        <a:off x="2266842" y="2908456"/>
        <a:ext cx="4770335" cy="1246891"/>
      </dsp:txXfrm>
    </dsp:sp>
    <dsp:sp modelId="{EEEB538D-4597-45BC-9BFF-4F69EDA2F02E}">
      <dsp:nvSpPr>
        <dsp:cNvPr id="0" name=""/>
        <dsp:cNvSpPr/>
      </dsp:nvSpPr>
      <dsp:spPr>
        <a:xfrm>
          <a:off x="0" y="4155347"/>
          <a:ext cx="9304019" cy="1112612"/>
        </a:xfrm>
        <a:prstGeom prst="trapezoid">
          <a:avLst>
            <a:gd name="adj" fmla="val 88308"/>
          </a:avLst>
        </a:prstGeom>
        <a:solidFill>
          <a:schemeClr val="accent5">
            <a:hueOff val="0"/>
            <a:satOff val="-74866"/>
            <a:lumOff val="-2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Arial" pitchFamily="34" charset="0"/>
              <a:ea typeface="+mn-ea"/>
              <a:cs typeface="Arial" pitchFamily="34" charset="0"/>
            </a:rPr>
            <a:t>District Level</a:t>
          </a:r>
        </a:p>
        <a:p>
          <a:pPr lvl="0" algn="ctr" defTabSz="977900">
            <a:lnSpc>
              <a:spcPct val="90000"/>
            </a:lnSpc>
            <a:spcBef>
              <a:spcPct val="0"/>
            </a:spcBef>
            <a:spcAft>
              <a:spcPct val="35000"/>
            </a:spcAft>
          </a:pPr>
          <a:r>
            <a:rPr lang="en-US" sz="2200" b="1" kern="1200" dirty="0" smtClean="0">
              <a:latin typeface="Arial" pitchFamily="34" charset="0"/>
              <a:cs typeface="Arial" pitchFamily="34" charset="0"/>
            </a:rPr>
            <a:t>Ownership by Local Authorities</a:t>
          </a:r>
          <a:br>
            <a:rPr lang="en-US" sz="2200" b="1" kern="1200" dirty="0" smtClean="0">
              <a:latin typeface="Arial" pitchFamily="34" charset="0"/>
              <a:cs typeface="Arial" pitchFamily="34" charset="0"/>
            </a:rPr>
          </a:br>
          <a:r>
            <a:rPr lang="en-US" sz="2200" b="1" kern="1200" dirty="0" smtClean="0">
              <a:latin typeface="Arial" pitchFamily="34" charset="0"/>
              <a:cs typeface="Arial" pitchFamily="34" charset="0"/>
            </a:rPr>
            <a:t>(DDMAs)</a:t>
          </a:r>
          <a:endParaRPr lang="en-US" sz="2200" b="1" kern="1200" dirty="0">
            <a:latin typeface="Arial" pitchFamily="34" charset="0"/>
            <a:ea typeface="+mn-ea"/>
            <a:cs typeface="Arial" pitchFamily="34" charset="0"/>
          </a:endParaRPr>
        </a:p>
      </dsp:txBody>
      <dsp:txXfrm>
        <a:off x="1628203" y="4155347"/>
        <a:ext cx="6047613" cy="11126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445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0445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445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D95999-8915-47C2-8205-17227F6A45EA}" type="slidenum">
              <a:rPr lang="en-US"/>
              <a:pPr>
                <a:defRPr/>
              </a:pPr>
              <a:t>‹#›</a:t>
            </a:fld>
            <a:endParaRPr lang="en-US"/>
          </a:p>
        </p:txBody>
      </p:sp>
    </p:spTree>
    <p:extLst>
      <p:ext uri="{BB962C8B-B14F-4D97-AF65-F5344CB8AC3E}">
        <p14:creationId xmlns:p14="http://schemas.microsoft.com/office/powerpoint/2010/main" xmlns="" val="3060270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240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173163" y="696913"/>
            <a:ext cx="4511675" cy="3486150"/>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240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9863B61-94F6-4D56-A4FB-6A02DE52D402}" type="slidenum">
              <a:rPr lang="en-US"/>
              <a:pPr>
                <a:defRPr/>
              </a:pPr>
              <a:t>‹#›</a:t>
            </a:fld>
            <a:endParaRPr lang="en-US"/>
          </a:p>
        </p:txBody>
      </p:sp>
    </p:spTree>
    <p:extLst>
      <p:ext uri="{BB962C8B-B14F-4D97-AF65-F5344CB8AC3E}">
        <p14:creationId xmlns:p14="http://schemas.microsoft.com/office/powerpoint/2010/main" xmlns="" val="3781869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5720AB3-B769-41E4-BEDF-F5DBEFC85ABC}" type="slidenum">
              <a:rPr lang="en-US" smtClean="0"/>
              <a:pPr/>
              <a:t>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25EB1527-4412-44D3-A57F-C14189732540}" type="slidenum">
              <a:rPr lang="en-US" smtClean="0"/>
              <a:pPr/>
              <a:t>30</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856038" cy="77724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lIns="101882" tIns="50941" rIns="101882" bIns="50941" anchor="ctr"/>
          <a:lstStyle/>
          <a:p>
            <a:pPr algn="ctr" defTabSz="1019175" eaLnBrk="1" hangingPunct="1">
              <a:defRPr/>
            </a:pPr>
            <a:endParaRPr lang="en-GB" sz="2700">
              <a:latin typeface="Times New Roman" pitchFamily="18" charset="0"/>
            </a:endParaRPr>
          </a:p>
        </p:txBody>
      </p:sp>
      <p:sp>
        <p:nvSpPr>
          <p:cNvPr id="5" name="Rectangle 6"/>
          <p:cNvSpPr>
            <a:spLocks noChangeArrowheads="1"/>
          </p:cNvSpPr>
          <p:nvPr/>
        </p:nvSpPr>
        <p:spPr bwMode="hidden">
          <a:xfrm>
            <a:off x="1887538" y="2849563"/>
            <a:ext cx="8170862" cy="2871787"/>
          </a:xfrm>
          <a:prstGeom prst="rect">
            <a:avLst/>
          </a:prstGeom>
          <a:solidFill>
            <a:schemeClr val="bg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grpSp>
        <p:nvGrpSpPr>
          <p:cNvPr id="6" name="Group 22"/>
          <p:cNvGrpSpPr>
            <a:grpSpLocks/>
          </p:cNvGrpSpPr>
          <p:nvPr/>
        </p:nvGrpSpPr>
        <p:grpSpPr bwMode="auto">
          <a:xfrm>
            <a:off x="0" y="2143125"/>
            <a:ext cx="3154363" cy="3578225"/>
            <a:chOff x="0" y="672"/>
            <a:chExt cx="1806" cy="1989"/>
          </a:xfrm>
        </p:grpSpPr>
        <p:sp>
          <p:nvSpPr>
            <p:cNvPr id="7" name="Rectangle 7"/>
            <p:cNvSpPr>
              <a:spLocks noChangeArrowheads="1"/>
            </p:cNvSpPr>
            <p:nvPr userDrawn="1"/>
          </p:nvSpPr>
          <p:spPr bwMode="auto">
            <a:xfrm>
              <a:off x="361" y="2257"/>
              <a:ext cx="364" cy="404"/>
            </a:xfrm>
            <a:prstGeom prst="rect">
              <a:avLst/>
            </a:prstGeom>
            <a:solidFill>
              <a:schemeClr val="accent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8" name="Rectangle 8"/>
            <p:cNvSpPr>
              <a:spLocks noChangeArrowheads="1"/>
            </p:cNvSpPr>
            <p:nvPr userDrawn="1"/>
          </p:nvSpPr>
          <p:spPr bwMode="auto">
            <a:xfrm>
              <a:off x="1081" y="1065"/>
              <a:ext cx="364" cy="405"/>
            </a:xfrm>
            <a:prstGeom prst="rect">
              <a:avLst/>
            </a:prstGeom>
            <a:solidFill>
              <a:schemeClr val="folHlink"/>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9" name="Rectangle 9"/>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10" name="Rectangle 10"/>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11"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12" name="Rectangle 12"/>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13" name="Rectangle 13"/>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14" name="Rectangle 14"/>
            <p:cNvSpPr>
              <a:spLocks noChangeArrowheads="1"/>
            </p:cNvSpPr>
            <p:nvPr userDrawn="1"/>
          </p:nvSpPr>
          <p:spPr bwMode="auto">
            <a:xfrm>
              <a:off x="1081" y="1464"/>
              <a:ext cx="364" cy="399"/>
            </a:xfrm>
            <a:prstGeom prst="rect">
              <a:avLst/>
            </a:prstGeom>
            <a:solidFill>
              <a:schemeClr val="accent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15" name="Rectangle 15"/>
            <p:cNvSpPr>
              <a:spLocks noChangeArrowheads="1"/>
            </p:cNvSpPr>
            <p:nvPr userDrawn="1"/>
          </p:nvSpPr>
          <p:spPr bwMode="auto">
            <a:xfrm>
              <a:off x="361" y="1857"/>
              <a:ext cx="364" cy="406"/>
            </a:xfrm>
            <a:prstGeom prst="rect">
              <a:avLst/>
            </a:prstGeom>
            <a:solidFill>
              <a:schemeClr val="folHlink"/>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16"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grpSp>
      <p:sp>
        <p:nvSpPr>
          <p:cNvPr id="39953" name="Rectangle 17"/>
          <p:cNvSpPr>
            <a:spLocks noGrp="1" noChangeArrowheads="1"/>
          </p:cNvSpPr>
          <p:nvPr>
            <p:ph type="ctrTitle"/>
          </p:nvPr>
        </p:nvSpPr>
        <p:spPr>
          <a:xfrm>
            <a:off x="3268663" y="3006725"/>
            <a:ext cx="6621462" cy="2503488"/>
          </a:xfrm>
        </p:spPr>
        <p:txBody>
          <a:bodyPr/>
          <a:lstStyle>
            <a:lvl1pPr>
              <a:defRPr sz="5600">
                <a:solidFill>
                  <a:srgbClr val="FFFFFF"/>
                </a:solidFill>
              </a:defRPr>
            </a:lvl1pPr>
          </a:lstStyle>
          <a:p>
            <a:r>
              <a:rPr lang="en-US"/>
              <a:t>Click to edit Master title style</a:t>
            </a:r>
          </a:p>
        </p:txBody>
      </p:sp>
      <p:sp>
        <p:nvSpPr>
          <p:cNvPr id="39954" name="Rectangle 18"/>
          <p:cNvSpPr>
            <a:spLocks noGrp="1" noChangeArrowheads="1"/>
          </p:cNvSpPr>
          <p:nvPr>
            <p:ph type="subTitle" idx="1"/>
          </p:nvPr>
        </p:nvSpPr>
        <p:spPr>
          <a:xfrm>
            <a:off x="3268663" y="4835525"/>
            <a:ext cx="6621462" cy="1987550"/>
          </a:xfrm>
        </p:spPr>
        <p:txBody>
          <a:bodyPr/>
          <a:lstStyle>
            <a:lvl1pPr marL="0" indent="0">
              <a:buFont typeface="Wingdings" pitchFamily="2" charset="2"/>
              <a:buNone/>
              <a:defRPr sz="3800"/>
            </a:lvl1pPr>
          </a:lstStyle>
          <a:p>
            <a:r>
              <a:rPr lang="en-US"/>
              <a:t>Click to edit Master subtitle style</a:t>
            </a:r>
          </a:p>
        </p:txBody>
      </p:sp>
      <p:sp>
        <p:nvSpPr>
          <p:cNvPr id="17" name="Rectangle 3"/>
          <p:cNvSpPr>
            <a:spLocks noGrp="1" noChangeArrowheads="1"/>
          </p:cNvSpPr>
          <p:nvPr>
            <p:ph type="dt" sz="half" idx="10"/>
          </p:nvPr>
        </p:nvSpPr>
        <p:spPr>
          <a:xfrm>
            <a:off x="503238" y="7081838"/>
            <a:ext cx="2346325" cy="517525"/>
          </a:xfrm>
          <a:prstGeom prst="rect">
            <a:avLst/>
          </a:prstGeom>
        </p:spPr>
        <p:txBody>
          <a:bodyPr/>
          <a:lstStyle>
            <a:lvl1pPr>
              <a:defRPr/>
            </a:lvl1pPr>
          </a:lstStyle>
          <a:p>
            <a:pPr>
              <a:defRPr/>
            </a:pPr>
            <a:endParaRPr lang="en-US"/>
          </a:p>
        </p:txBody>
      </p:sp>
      <p:sp>
        <p:nvSpPr>
          <p:cNvPr id="18" name="Rectangle 4"/>
          <p:cNvSpPr>
            <a:spLocks noGrp="1" noChangeArrowheads="1"/>
          </p:cNvSpPr>
          <p:nvPr>
            <p:ph type="ftr" sz="quarter" idx="11"/>
          </p:nvPr>
        </p:nvSpPr>
        <p:spPr/>
        <p:txBody>
          <a:bodyPr/>
          <a:lstStyle>
            <a:lvl1pPr>
              <a:defRPr/>
            </a:lvl1pPr>
          </a:lstStyle>
          <a:p>
            <a:pPr>
              <a:defRPr/>
            </a:pPr>
            <a:endParaRPr lang="en-US"/>
          </a:p>
        </p:txBody>
      </p:sp>
      <p:sp>
        <p:nvSpPr>
          <p:cNvPr id="19" name="Rectangle 5"/>
          <p:cNvSpPr>
            <a:spLocks noGrp="1" noChangeArrowheads="1"/>
          </p:cNvSpPr>
          <p:nvPr>
            <p:ph type="sldNum" sz="quarter" idx="12"/>
          </p:nvPr>
        </p:nvSpPr>
        <p:spPr>
          <a:xfrm>
            <a:off x="7208838" y="7081838"/>
            <a:ext cx="2346325" cy="517525"/>
          </a:xfrm>
          <a:prstGeom prst="rect">
            <a:avLst/>
          </a:prstGeom>
        </p:spPr>
        <p:txBody>
          <a:bodyPr/>
          <a:lstStyle>
            <a:lvl1pPr>
              <a:defRPr/>
            </a:lvl1pPr>
          </a:lstStyle>
          <a:p>
            <a:pPr>
              <a:defRPr/>
            </a:pPr>
            <a:fld id="{B50579B3-97BB-4234-BD83-A676E2B92237}"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0437A5EE-60DB-4F43-AE7C-44A5B91C5858}" type="slidenum">
              <a:rPr lang="en-US"/>
              <a:pPr>
                <a:defRPr/>
              </a:pPr>
              <a:t>‹#›</a:t>
            </a:fld>
            <a:endParaRPr lang="en-US"/>
          </a:p>
        </p:txBody>
      </p:sp>
      <p:sp>
        <p:nvSpPr>
          <p:cNvPr id="6"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517525"/>
            <a:ext cx="2262188" cy="6132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17525"/>
            <a:ext cx="6637337" cy="6132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99F4C738-EFB3-4558-B54B-C27E946E4698}" type="slidenum">
              <a:rPr lang="en-US"/>
              <a:pPr>
                <a:defRPr/>
              </a:pPr>
              <a:t>‹#›</a:t>
            </a:fld>
            <a:endParaRPr lang="en-US"/>
          </a:p>
        </p:txBody>
      </p:sp>
      <p:sp>
        <p:nvSpPr>
          <p:cNvPr id="6"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517525"/>
            <a:ext cx="9051925" cy="1555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2244725"/>
            <a:ext cx="4449762" cy="4405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2244725"/>
            <a:ext cx="4449763" cy="4405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ftr" sz="quarter" idx="10"/>
          </p:nvPr>
        </p:nvSpPr>
        <p:spPr/>
        <p:txBody>
          <a:bodyPr/>
          <a:lstStyle>
            <a:lvl1pPr>
              <a:defRPr/>
            </a:lvl1pPr>
          </a:lstStyle>
          <a:p>
            <a:pPr>
              <a:defRPr/>
            </a:pPr>
            <a:endParaRPr lang="en-US"/>
          </a:p>
        </p:txBody>
      </p:sp>
      <p:sp>
        <p:nvSpPr>
          <p:cNvPr id="6"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A749B02C-6CBB-4895-94BF-5053047CF524}" type="slidenum">
              <a:rPr lang="en-US"/>
              <a:pPr>
                <a:defRPr/>
              </a:pPr>
              <a:t>‹#›</a:t>
            </a:fld>
            <a:endParaRPr lang="en-US"/>
          </a:p>
        </p:txBody>
      </p:sp>
      <p:sp>
        <p:nvSpPr>
          <p:cNvPr id="7"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517525"/>
            <a:ext cx="9051925" cy="1555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2244725"/>
            <a:ext cx="9051925" cy="4405313"/>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4C72F832-905B-4A1D-9F22-6D3052B8C1A9}" type="slidenum">
              <a:rPr lang="en-US"/>
              <a:pPr>
                <a:defRPr/>
              </a:pPr>
              <a:t>‹#›</a:t>
            </a:fld>
            <a:endParaRPr lang="en-US"/>
          </a:p>
        </p:txBody>
      </p:sp>
      <p:sp>
        <p:nvSpPr>
          <p:cNvPr id="6"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3238" y="517525"/>
            <a:ext cx="9051925" cy="6132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ftr" sz="quarter" idx="10"/>
          </p:nvPr>
        </p:nvSpPr>
        <p:spPr/>
        <p:txBody>
          <a:bodyPr/>
          <a:lstStyle>
            <a:lvl1pPr>
              <a:defRPr/>
            </a:lvl1pPr>
          </a:lstStyle>
          <a:p>
            <a:pPr>
              <a:defRPr/>
            </a:pPr>
            <a:endParaRPr lang="en-US"/>
          </a:p>
        </p:txBody>
      </p:sp>
      <p:sp>
        <p:nvSpPr>
          <p:cNvPr id="4"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044BFFB8-ECB7-4AC4-AE1C-13DCF5C26B71}" type="slidenum">
              <a:rPr lang="en-US"/>
              <a:pPr>
                <a:defRPr/>
              </a:pPr>
              <a:t>‹#›</a:t>
            </a:fld>
            <a:endParaRPr lang="en-US"/>
          </a:p>
        </p:txBody>
      </p:sp>
      <p:sp>
        <p:nvSpPr>
          <p:cNvPr id="5"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3238" y="517525"/>
            <a:ext cx="9051925" cy="15557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03238" y="2244725"/>
            <a:ext cx="4449762" cy="2125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2244725"/>
            <a:ext cx="4449763" cy="2125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238" y="4522788"/>
            <a:ext cx="4449762"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5400" y="4522788"/>
            <a:ext cx="4449763"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p:txBody>
          <a:bodyPr/>
          <a:lstStyle>
            <a:lvl1pPr>
              <a:defRPr/>
            </a:lvl1pPr>
          </a:lstStyle>
          <a:p>
            <a:pPr>
              <a:defRPr/>
            </a:pPr>
            <a:endParaRPr lang="en-US"/>
          </a:p>
        </p:txBody>
      </p:sp>
      <p:sp>
        <p:nvSpPr>
          <p:cNvPr id="8"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CB5ABD5A-F19B-4D54-805A-B904B44FF3D1}" type="slidenum">
              <a:rPr lang="en-US"/>
              <a:pPr>
                <a:defRPr/>
              </a:pPr>
              <a:t>‹#›</a:t>
            </a:fld>
            <a:endParaRPr lang="en-US"/>
          </a:p>
        </p:txBody>
      </p:sp>
      <p:sp>
        <p:nvSpPr>
          <p:cNvPr id="9"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517525"/>
            <a:ext cx="9051925" cy="15557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244725"/>
            <a:ext cx="4449762" cy="4405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2244725"/>
            <a:ext cx="4449763" cy="2125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522788"/>
            <a:ext cx="4449763" cy="212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ftr" sz="quarter" idx="10"/>
          </p:nvPr>
        </p:nvSpPr>
        <p:spPr/>
        <p:txBody>
          <a:bodyPr/>
          <a:lstStyle>
            <a:lvl1pPr>
              <a:defRPr/>
            </a:lvl1pPr>
          </a:lstStyle>
          <a:p>
            <a:pPr>
              <a:defRPr/>
            </a:pPr>
            <a:endParaRPr lang="en-US"/>
          </a:p>
        </p:txBody>
      </p:sp>
      <p:sp>
        <p:nvSpPr>
          <p:cNvPr id="7"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FBF6D698-1769-4338-ABA6-A3AD2B83300A}" type="slidenum">
              <a:rPr lang="en-US"/>
              <a:pPr>
                <a:defRPr/>
              </a:pPr>
              <a:t>‹#›</a:t>
            </a:fld>
            <a:endParaRPr lang="en-US"/>
          </a:p>
        </p:txBody>
      </p:sp>
      <p:sp>
        <p:nvSpPr>
          <p:cNvPr id="8"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4C9B0141-2347-4CA1-872E-A503B097A74A}" type="slidenum">
              <a:rPr lang="en-US"/>
              <a:pPr>
                <a:defRPr/>
              </a:pPr>
              <a:t>‹#›</a:t>
            </a:fld>
            <a:endParaRPr lang="en-US"/>
          </a:p>
        </p:txBody>
      </p:sp>
      <p:sp>
        <p:nvSpPr>
          <p:cNvPr id="6"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70F7C401-9058-410D-A7F9-D6DFE1AA5544}" type="slidenum">
              <a:rPr lang="en-US"/>
              <a:pPr>
                <a:defRPr/>
              </a:pPr>
              <a:t>‹#›</a:t>
            </a:fld>
            <a:endParaRPr lang="en-US"/>
          </a:p>
        </p:txBody>
      </p:sp>
      <p:sp>
        <p:nvSpPr>
          <p:cNvPr id="6"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244725"/>
            <a:ext cx="4449762"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244725"/>
            <a:ext cx="4449763"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a:p>
        </p:txBody>
      </p:sp>
      <p:sp>
        <p:nvSpPr>
          <p:cNvPr id="6"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22B993B9-C68E-41B2-A44A-7A42E8BB43EB}" type="slidenum">
              <a:rPr lang="en-US"/>
              <a:pPr>
                <a:defRPr/>
              </a:pPr>
              <a:t>‹#›</a:t>
            </a:fld>
            <a:endParaRPr lang="en-US"/>
          </a:p>
        </p:txBody>
      </p:sp>
      <p:sp>
        <p:nvSpPr>
          <p:cNvPr id="7"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p:txBody>
          <a:bodyPr/>
          <a:lstStyle>
            <a:lvl1pPr>
              <a:defRPr/>
            </a:lvl1pPr>
          </a:lstStyle>
          <a:p>
            <a:pPr>
              <a:defRPr/>
            </a:pPr>
            <a:endParaRPr lang="en-US"/>
          </a:p>
        </p:txBody>
      </p:sp>
      <p:sp>
        <p:nvSpPr>
          <p:cNvPr id="8"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086EC487-769F-4EC3-977D-CE28CA44A5B3}" type="slidenum">
              <a:rPr lang="en-US"/>
              <a:pPr>
                <a:defRPr/>
              </a:pPr>
              <a:t>‹#›</a:t>
            </a:fld>
            <a:endParaRPr lang="en-US"/>
          </a:p>
        </p:txBody>
      </p:sp>
      <p:sp>
        <p:nvSpPr>
          <p:cNvPr id="9"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p:txBody>
          <a:bodyPr/>
          <a:lstStyle>
            <a:lvl1pPr>
              <a:defRPr/>
            </a:lvl1pPr>
          </a:lstStyle>
          <a:p>
            <a:pPr>
              <a:defRPr/>
            </a:pPr>
            <a:endParaRPr lang="en-US"/>
          </a:p>
        </p:txBody>
      </p:sp>
      <p:sp>
        <p:nvSpPr>
          <p:cNvPr id="4"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E51B0A17-464D-408F-AA86-D18B02793A91}" type="slidenum">
              <a:rPr lang="en-US"/>
              <a:pPr>
                <a:defRPr/>
              </a:pPr>
              <a:t>‹#›</a:t>
            </a:fld>
            <a:endParaRPr lang="en-US"/>
          </a:p>
        </p:txBody>
      </p:sp>
      <p:sp>
        <p:nvSpPr>
          <p:cNvPr id="5"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a:defRPr/>
            </a:lvl1pPr>
          </a:lstStyle>
          <a:p>
            <a:pPr>
              <a:defRPr/>
            </a:pPr>
            <a:endParaRPr lang="en-US"/>
          </a:p>
        </p:txBody>
      </p:sp>
      <p:sp>
        <p:nvSpPr>
          <p:cNvPr id="6"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A2A6A22B-7017-4D2E-B67A-A310EFE5C185}" type="slidenum">
              <a:rPr lang="en-US"/>
              <a:pPr>
                <a:defRPr/>
              </a:pPr>
              <a:t>‹#›</a:t>
            </a:fld>
            <a:endParaRPr lang="en-US"/>
          </a:p>
        </p:txBody>
      </p:sp>
      <p:sp>
        <p:nvSpPr>
          <p:cNvPr id="7"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a:defRPr/>
            </a:lvl1pPr>
          </a:lstStyle>
          <a:p>
            <a:pPr>
              <a:defRPr/>
            </a:pPr>
            <a:endParaRPr lang="en-US"/>
          </a:p>
        </p:txBody>
      </p:sp>
      <p:sp>
        <p:nvSpPr>
          <p:cNvPr id="6" name="Rectangle 4"/>
          <p:cNvSpPr>
            <a:spLocks noGrp="1" noChangeArrowheads="1"/>
          </p:cNvSpPr>
          <p:nvPr>
            <p:ph type="sldNum" sz="quarter" idx="11"/>
          </p:nvPr>
        </p:nvSpPr>
        <p:spPr>
          <a:xfrm>
            <a:off x="7208838" y="7081838"/>
            <a:ext cx="2346325" cy="517525"/>
          </a:xfrm>
          <a:prstGeom prst="rect">
            <a:avLst/>
          </a:prstGeom>
        </p:spPr>
        <p:txBody>
          <a:bodyPr/>
          <a:lstStyle>
            <a:lvl1pPr>
              <a:defRPr/>
            </a:lvl1pPr>
          </a:lstStyle>
          <a:p>
            <a:pPr>
              <a:defRPr/>
            </a:pPr>
            <a:fld id="{6C756215-C879-4BC5-BB48-8FAD8D9E6666}" type="slidenum">
              <a:rPr lang="en-US"/>
              <a:pPr>
                <a:defRPr/>
              </a:pPr>
              <a:t>‹#›</a:t>
            </a:fld>
            <a:endParaRPr lang="en-US"/>
          </a:p>
        </p:txBody>
      </p:sp>
      <p:sp>
        <p:nvSpPr>
          <p:cNvPr id="7" name="Rectangle 17"/>
          <p:cNvSpPr>
            <a:spLocks noGrp="1" noChangeArrowheads="1"/>
          </p:cNvSpPr>
          <p:nvPr>
            <p:ph type="dt" sz="half" idx="12"/>
          </p:nvPr>
        </p:nvSpPr>
        <p:spPr>
          <a:xfrm>
            <a:off x="503238" y="7078663"/>
            <a:ext cx="2346325" cy="539750"/>
          </a:xfrm>
          <a:prstGeom prst="rect">
            <a:avLst/>
          </a:prstGeom>
        </p:spPr>
        <p:txBody>
          <a:bodyPr/>
          <a:lstStyle>
            <a:lvl1pPr>
              <a:defRPr/>
            </a:lvl1pPr>
          </a:lstStyle>
          <a:p>
            <a:pPr>
              <a:defRPr/>
            </a:pP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436938" y="7081838"/>
            <a:ext cx="3184525" cy="517525"/>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lvl1pPr algn="ctr" eaLnBrk="1" hangingPunct="1">
              <a:defRPr sz="1300"/>
            </a:lvl1pPr>
          </a:lstStyle>
          <a:p>
            <a:pPr>
              <a:defRPr/>
            </a:pPr>
            <a:endParaRPr lang="en-US"/>
          </a:p>
        </p:txBody>
      </p:sp>
      <p:grpSp>
        <p:nvGrpSpPr>
          <p:cNvPr id="3075" name="Group 35"/>
          <p:cNvGrpSpPr>
            <a:grpSpLocks/>
          </p:cNvGrpSpPr>
          <p:nvPr/>
        </p:nvGrpSpPr>
        <p:grpSpPr bwMode="auto">
          <a:xfrm>
            <a:off x="0" y="0"/>
            <a:ext cx="10058400" cy="619125"/>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lIns="101882" tIns="50941" rIns="101882" bIns="50941" anchor="ctr"/>
            <a:lstStyle/>
            <a:p>
              <a:pPr algn="ctr" defTabSz="1019175" eaLnBrk="1" hangingPunct="1">
                <a:defRPr/>
              </a:pPr>
              <a:endParaRPr lang="en-GB" sz="2700">
                <a:latin typeface="Times New Roman" pitchFamily="18" charset="0"/>
              </a:endParaRPr>
            </a:p>
          </p:txBody>
        </p:sp>
        <p:sp>
          <p:nvSpPr>
            <p:cNvPr id="38918" name="Rectangle 6"/>
            <p:cNvSpPr>
              <a:spLocks noChangeArrowheads="1"/>
            </p:cNvSpPr>
            <p:nvPr/>
          </p:nvSpPr>
          <p:spPr bwMode="auto">
            <a:xfrm>
              <a:off x="260" y="85"/>
              <a:ext cx="5500" cy="176"/>
            </a:xfrm>
            <a:prstGeom prst="rect">
              <a:avLst/>
            </a:prstGeom>
            <a:gradFill rotWithShape="0">
              <a:gsLst>
                <a:gs pos="0">
                  <a:schemeClr val="bg2"/>
                </a:gs>
                <a:gs pos="100000">
                  <a:schemeClr val="bg1"/>
                </a:gs>
              </a:gsLst>
              <a:lin ang="0" scaled="1"/>
            </a:gra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lIns="101882" tIns="50941" rIns="101882" bIns="50941"/>
            <a:lstStyle/>
            <a:p>
              <a:pPr defTabSz="1019175" eaLnBrk="1" hangingPunct="1">
                <a:defRPr/>
              </a:pPr>
              <a:endParaRPr lang="en-GB">
                <a:solidFill>
                  <a:schemeClr val="hlink"/>
                </a:solidFill>
              </a:endParaRPr>
            </a:p>
          </p:txBody>
        </p:sp>
        <p:sp>
          <p:nvSpPr>
            <p:cNvPr id="38920" name="Rectangle 8"/>
            <p:cNvSpPr>
              <a:spLocks noChangeArrowheads="1"/>
            </p:cNvSpPr>
            <p:nvPr/>
          </p:nvSpPr>
          <p:spPr bwMode="auto">
            <a:xfrm>
              <a:off x="345" y="0"/>
              <a:ext cx="85" cy="87"/>
            </a:xfrm>
            <a:prstGeom prst="rect">
              <a:avLst/>
            </a:prstGeom>
            <a:solidFill>
              <a:schemeClr val="folHlink"/>
            </a:solidFill>
            <a:ln w="9525">
              <a:noFill/>
              <a:miter lim="800000"/>
              <a:headEnd/>
              <a:tailEnd/>
            </a:ln>
          </p:spPr>
          <p:txBody>
            <a:bodyPr lIns="101882" tIns="50941" rIns="101882" bIns="50941"/>
            <a:lstStyle/>
            <a:p>
              <a:pPr defTabSz="1019175" eaLnBrk="1" hangingPunct="1">
                <a:defRPr/>
              </a:pPr>
              <a:endParaRPr lang="en-GB">
                <a:solidFill>
                  <a:schemeClr val="hlink"/>
                </a:solidFill>
              </a:endParaRPr>
            </a:p>
          </p:txBody>
        </p:sp>
        <p:sp>
          <p:nvSpPr>
            <p:cNvPr id="38921" name="Rectangle 9"/>
            <p:cNvSpPr>
              <a:spLocks noChangeArrowheads="1"/>
            </p:cNvSpPr>
            <p:nvPr/>
          </p:nvSpPr>
          <p:spPr bwMode="auto">
            <a:xfrm>
              <a:off x="345" y="85"/>
              <a:ext cx="85" cy="89"/>
            </a:xfrm>
            <a:prstGeom prst="rect">
              <a:avLst/>
            </a:prstGeom>
            <a:solidFill>
              <a:schemeClr val="accent2"/>
            </a:solidFill>
            <a:ln w="9525">
              <a:noFill/>
              <a:miter lim="800000"/>
              <a:headEnd/>
              <a:tailEnd/>
            </a:ln>
          </p:spPr>
          <p:txBody>
            <a:bodyPr lIns="101882" tIns="50941" rIns="101882" bIns="50941"/>
            <a:lstStyle/>
            <a:p>
              <a:pPr defTabSz="1019175" eaLnBrk="1" hangingPunct="1">
                <a:defRPr/>
              </a:pPr>
              <a:endParaRPr lang="en-GB">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lIns="101882" tIns="50941" rIns="101882" bIns="50941"/>
            <a:lstStyle/>
            <a:p>
              <a:pPr defTabSz="1019175" eaLnBrk="1" hangingPunct="1">
                <a:defRPr/>
              </a:pPr>
              <a:endParaRPr lang="en-GB">
                <a:solidFill>
                  <a:schemeClr val="hlink"/>
                </a:solidFill>
              </a:endParaRPr>
            </a:p>
          </p:txBody>
        </p:sp>
        <p:sp>
          <p:nvSpPr>
            <p:cNvPr id="38923" name="Rectangle 11"/>
            <p:cNvSpPr>
              <a:spLocks noChangeArrowheads="1"/>
            </p:cNvSpPr>
            <p:nvPr/>
          </p:nvSpPr>
          <p:spPr bwMode="auto">
            <a:xfrm>
              <a:off x="83" y="86"/>
              <a:ext cx="89" cy="86"/>
            </a:xfrm>
            <a:prstGeom prst="rect">
              <a:avLst/>
            </a:prstGeom>
            <a:solidFill>
              <a:schemeClr val="bg2"/>
            </a:solidFill>
            <a:ln w="9525">
              <a:noFill/>
              <a:miter lim="800000"/>
              <a:headEnd/>
              <a:tailEnd/>
            </a:ln>
          </p:spPr>
          <p:txBody>
            <a:bodyPr lIns="101882" tIns="50941" rIns="101882" bIns="50941"/>
            <a:lstStyle/>
            <a:p>
              <a:pPr defTabSz="1019175" eaLnBrk="1" hangingPunct="1">
                <a:defRPr/>
              </a:pPr>
              <a:endParaRPr lang="en-GB" sz="27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lIns="101882" tIns="50941" rIns="101882" bIns="50941"/>
            <a:lstStyle/>
            <a:p>
              <a:pPr defTabSz="1019175" eaLnBrk="1" hangingPunct="1">
                <a:defRPr/>
              </a:pPr>
              <a:endParaRPr lang="en-GB">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lIns="101882" tIns="50941" rIns="101882" bIns="50941"/>
            <a:lstStyle/>
            <a:p>
              <a:pPr defTabSz="1019175" eaLnBrk="1" hangingPunct="1">
                <a:defRPr/>
              </a:pPr>
              <a:endParaRPr lang="en-GB">
                <a:solidFill>
                  <a:schemeClr val="accent2"/>
                </a:solidFill>
              </a:endParaRPr>
            </a:p>
          </p:txBody>
        </p:sp>
      </p:grpSp>
      <p:sp>
        <p:nvSpPr>
          <p:cNvPr id="3076" name="Rectangle 14"/>
          <p:cNvSpPr>
            <a:spLocks noGrp="1" noChangeArrowheads="1"/>
          </p:cNvSpPr>
          <p:nvPr>
            <p:ph type="title"/>
          </p:nvPr>
        </p:nvSpPr>
        <p:spPr bwMode="auto">
          <a:xfrm>
            <a:off x="503238" y="517525"/>
            <a:ext cx="9051925" cy="155575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3077" name="Rectangle 15"/>
          <p:cNvSpPr>
            <a:spLocks noGrp="1" noChangeArrowheads="1"/>
          </p:cNvSpPr>
          <p:nvPr>
            <p:ph type="body" idx="1"/>
          </p:nvPr>
        </p:nvSpPr>
        <p:spPr bwMode="auto">
          <a:xfrm>
            <a:off x="503238" y="2244725"/>
            <a:ext cx="9051925" cy="4405313"/>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56" name="Text Box 44"/>
          <p:cNvSpPr txBox="1">
            <a:spLocks noChangeArrowheads="1"/>
          </p:cNvSpPr>
          <p:nvPr userDrawn="1"/>
        </p:nvSpPr>
        <p:spPr bwMode="auto">
          <a:xfrm>
            <a:off x="776288" y="120650"/>
            <a:ext cx="3817937" cy="346075"/>
          </a:xfrm>
          <a:prstGeom prst="rect">
            <a:avLst/>
          </a:prstGeom>
          <a:noFill/>
          <a:ln w="9525">
            <a:noFill/>
            <a:miter lim="800000"/>
            <a:headEnd/>
            <a:tailEnd/>
          </a:ln>
          <a:effectLst/>
        </p:spPr>
        <p:txBody>
          <a:bodyPr wrap="none" lIns="101882" tIns="50941" rIns="101882" bIns="50941">
            <a:spAutoFit/>
          </a:bodyPr>
          <a:lstStyle/>
          <a:p>
            <a:pPr defTabSz="1019175">
              <a:defRPr/>
            </a:pPr>
            <a:r>
              <a:rPr lang="en-US" sz="1600" b="1">
                <a:solidFill>
                  <a:srgbClr val="FFFFFF"/>
                </a:solidFill>
              </a:rPr>
              <a:t>State Disaster Management Authority</a:t>
            </a:r>
            <a:endParaRPr lang="en-GB" sz="1600" b="1">
              <a:solidFill>
                <a:srgbClr val="FFFFFF"/>
              </a:solidFill>
            </a:endParaRPr>
          </a:p>
        </p:txBody>
      </p:sp>
      <p:sp>
        <p:nvSpPr>
          <p:cNvPr id="38960" name="Line 48"/>
          <p:cNvSpPr>
            <a:spLocks noChangeShapeType="1"/>
          </p:cNvSpPr>
          <p:nvPr userDrawn="1"/>
        </p:nvSpPr>
        <p:spPr bwMode="auto">
          <a:xfrm>
            <a:off x="0" y="7518400"/>
            <a:ext cx="10058400" cy="0"/>
          </a:xfrm>
          <a:prstGeom prst="line">
            <a:avLst/>
          </a:prstGeom>
          <a:noFill/>
          <a:ln w="15875">
            <a:solidFill>
              <a:srgbClr val="008000"/>
            </a:solidFill>
            <a:round/>
            <a:headEnd/>
            <a:tailEnd/>
          </a:ln>
          <a:effectLst/>
        </p:spPr>
        <p:txBody>
          <a:bodyPr/>
          <a:lstStyle/>
          <a:p>
            <a:pPr>
              <a:defRPr/>
            </a:pPr>
            <a:endParaRPr lang="en-US"/>
          </a:p>
        </p:txBody>
      </p:sp>
      <p:sp>
        <p:nvSpPr>
          <p:cNvPr id="38961" name="Line 49"/>
          <p:cNvSpPr>
            <a:spLocks noChangeShapeType="1"/>
          </p:cNvSpPr>
          <p:nvPr userDrawn="1"/>
        </p:nvSpPr>
        <p:spPr bwMode="auto">
          <a:xfrm>
            <a:off x="0" y="7551738"/>
            <a:ext cx="10058400" cy="0"/>
          </a:xfrm>
          <a:prstGeom prst="line">
            <a:avLst/>
          </a:prstGeom>
          <a:noFill/>
          <a:ln w="15875">
            <a:solidFill>
              <a:srgbClr val="339933"/>
            </a:solidFill>
            <a:round/>
            <a:headEnd/>
            <a:tailEnd/>
          </a:ln>
          <a:effectLst/>
        </p:spPr>
        <p:txBody>
          <a:bodyPr/>
          <a:lstStyle/>
          <a:p>
            <a:pPr>
              <a:defRPr/>
            </a:pPr>
            <a:endParaRPr lang="en-US"/>
          </a:p>
        </p:txBody>
      </p:sp>
      <p:sp>
        <p:nvSpPr>
          <p:cNvPr id="38963" name="Text Box 51"/>
          <p:cNvSpPr txBox="1">
            <a:spLocks noChangeArrowheads="1"/>
          </p:cNvSpPr>
          <p:nvPr userDrawn="1"/>
        </p:nvSpPr>
        <p:spPr bwMode="auto">
          <a:xfrm>
            <a:off x="2589213" y="7519988"/>
            <a:ext cx="4826000" cy="282575"/>
          </a:xfrm>
          <a:prstGeom prst="rect">
            <a:avLst/>
          </a:prstGeom>
          <a:noFill/>
          <a:ln w="9525">
            <a:noFill/>
            <a:miter lim="800000"/>
            <a:headEnd/>
            <a:tailEnd/>
          </a:ln>
          <a:effectLst/>
        </p:spPr>
        <p:txBody>
          <a:bodyPr lIns="101882" tIns="50941" rIns="101882" bIns="50941">
            <a:spAutoFit/>
          </a:bodyPr>
          <a:lstStyle/>
          <a:p>
            <a:pPr algn="ctr" defTabSz="1019175">
              <a:defRPr/>
            </a:pPr>
            <a:r>
              <a:rPr lang="en-US" sz="1100" b="1" dirty="0"/>
              <a:t>State Disaster Management Authority, AJ&amp;K </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ransition spd="med"/>
  <p:txStyles>
    <p:titleStyle>
      <a:lvl1pPr algn="l" defTabSz="1019175" rtl="0" eaLnBrk="0" fontAlgn="base" hangingPunct="0">
        <a:spcBef>
          <a:spcPct val="0"/>
        </a:spcBef>
        <a:spcAft>
          <a:spcPct val="0"/>
        </a:spcAft>
        <a:defRPr sz="4900">
          <a:solidFill>
            <a:schemeClr val="tx1"/>
          </a:solidFill>
          <a:latin typeface="+mj-lt"/>
          <a:ea typeface="+mj-ea"/>
          <a:cs typeface="+mj-cs"/>
        </a:defRPr>
      </a:lvl1pPr>
      <a:lvl2pPr algn="l" defTabSz="1019175" rtl="0" eaLnBrk="0" fontAlgn="base" hangingPunct="0">
        <a:spcBef>
          <a:spcPct val="0"/>
        </a:spcBef>
        <a:spcAft>
          <a:spcPct val="0"/>
        </a:spcAft>
        <a:defRPr sz="4900">
          <a:solidFill>
            <a:schemeClr val="tx1"/>
          </a:solidFill>
          <a:latin typeface="Arial" charset="0"/>
        </a:defRPr>
      </a:lvl2pPr>
      <a:lvl3pPr algn="l" defTabSz="1019175" rtl="0" eaLnBrk="0" fontAlgn="base" hangingPunct="0">
        <a:spcBef>
          <a:spcPct val="0"/>
        </a:spcBef>
        <a:spcAft>
          <a:spcPct val="0"/>
        </a:spcAft>
        <a:defRPr sz="4900">
          <a:solidFill>
            <a:schemeClr val="tx1"/>
          </a:solidFill>
          <a:latin typeface="Arial" charset="0"/>
        </a:defRPr>
      </a:lvl3pPr>
      <a:lvl4pPr algn="l" defTabSz="1019175" rtl="0" eaLnBrk="0" fontAlgn="base" hangingPunct="0">
        <a:spcBef>
          <a:spcPct val="0"/>
        </a:spcBef>
        <a:spcAft>
          <a:spcPct val="0"/>
        </a:spcAft>
        <a:defRPr sz="4900">
          <a:solidFill>
            <a:schemeClr val="tx1"/>
          </a:solidFill>
          <a:latin typeface="Arial" charset="0"/>
        </a:defRPr>
      </a:lvl4pPr>
      <a:lvl5pPr algn="l" defTabSz="1019175" rtl="0" eaLnBrk="0" fontAlgn="base" hangingPunct="0">
        <a:spcBef>
          <a:spcPct val="0"/>
        </a:spcBef>
        <a:spcAft>
          <a:spcPct val="0"/>
        </a:spcAft>
        <a:defRPr sz="4900">
          <a:solidFill>
            <a:schemeClr val="tx1"/>
          </a:solidFill>
          <a:latin typeface="Arial" charset="0"/>
        </a:defRPr>
      </a:lvl5pPr>
      <a:lvl6pPr marL="457200" algn="l" defTabSz="1019175" rtl="0" fontAlgn="base">
        <a:spcBef>
          <a:spcPct val="0"/>
        </a:spcBef>
        <a:spcAft>
          <a:spcPct val="0"/>
        </a:spcAft>
        <a:defRPr sz="4900">
          <a:solidFill>
            <a:schemeClr val="tx1"/>
          </a:solidFill>
          <a:latin typeface="Arial" charset="0"/>
        </a:defRPr>
      </a:lvl6pPr>
      <a:lvl7pPr marL="914400" algn="l" defTabSz="1019175" rtl="0" fontAlgn="base">
        <a:spcBef>
          <a:spcPct val="0"/>
        </a:spcBef>
        <a:spcAft>
          <a:spcPct val="0"/>
        </a:spcAft>
        <a:defRPr sz="4900">
          <a:solidFill>
            <a:schemeClr val="tx1"/>
          </a:solidFill>
          <a:latin typeface="Arial" charset="0"/>
        </a:defRPr>
      </a:lvl7pPr>
      <a:lvl8pPr marL="1371600" algn="l" defTabSz="1019175" rtl="0" fontAlgn="base">
        <a:spcBef>
          <a:spcPct val="0"/>
        </a:spcBef>
        <a:spcAft>
          <a:spcPct val="0"/>
        </a:spcAft>
        <a:defRPr sz="4900">
          <a:solidFill>
            <a:schemeClr val="tx1"/>
          </a:solidFill>
          <a:latin typeface="Arial" charset="0"/>
        </a:defRPr>
      </a:lvl8pPr>
      <a:lvl9pPr marL="1828800" algn="l" defTabSz="1019175" rtl="0" fontAlgn="base">
        <a:spcBef>
          <a:spcPct val="0"/>
        </a:spcBef>
        <a:spcAft>
          <a:spcPct val="0"/>
        </a:spcAft>
        <a:defRPr sz="4900">
          <a:solidFill>
            <a:schemeClr val="tx1"/>
          </a:solidFill>
          <a:latin typeface="Arial" charset="0"/>
        </a:defRPr>
      </a:lvl9pPr>
    </p:titleStyle>
    <p:bodyStyle>
      <a:lvl1pPr marL="382588" indent="-382588" algn="l" defTabSz="1019175" rtl="0" eaLnBrk="0" fontAlgn="base" hangingPunct="0">
        <a:spcBef>
          <a:spcPct val="20000"/>
        </a:spcBef>
        <a:spcAft>
          <a:spcPct val="0"/>
        </a:spcAft>
        <a:buClr>
          <a:schemeClr val="bg2"/>
        </a:buClr>
        <a:buSzPct val="75000"/>
        <a:buFont typeface="Wingdings" pitchFamily="2" charset="2"/>
        <a:buChar char="n"/>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lr>
          <a:schemeClr val="accent2"/>
        </a:buClr>
        <a:buSzPct val="80000"/>
        <a:buFont typeface="Wingdings" pitchFamily="2" charset="2"/>
        <a:buChar char="¨"/>
        <a:defRPr sz="3100">
          <a:solidFill>
            <a:schemeClr val="tx1"/>
          </a:solidFill>
          <a:latin typeface="+mn-lt"/>
        </a:defRPr>
      </a:lvl2pPr>
      <a:lvl3pPr marL="1273175" indent="-254000" algn="l" defTabSz="1019175" rtl="0" eaLnBrk="0" fontAlgn="base" hangingPunct="0">
        <a:spcBef>
          <a:spcPct val="20000"/>
        </a:spcBef>
        <a:spcAft>
          <a:spcPct val="0"/>
        </a:spcAft>
        <a:buClr>
          <a:schemeClr val="bg2"/>
        </a:buClr>
        <a:buSzPct val="65000"/>
        <a:buFont typeface="Wingdings" pitchFamily="2" charset="2"/>
        <a:buChar char="n"/>
        <a:defRPr sz="2700">
          <a:solidFill>
            <a:schemeClr val="tx1"/>
          </a:solidFill>
          <a:latin typeface="+mn-lt"/>
        </a:defRPr>
      </a:lvl3pPr>
      <a:lvl4pPr marL="1782763" indent="-254000" algn="l" defTabSz="1019175" rtl="0" eaLnBrk="0" fontAlgn="base" hangingPunct="0">
        <a:spcBef>
          <a:spcPct val="20000"/>
        </a:spcBef>
        <a:spcAft>
          <a:spcPct val="0"/>
        </a:spcAft>
        <a:buClr>
          <a:schemeClr val="accent2"/>
        </a:buClr>
        <a:buSzPct val="70000"/>
        <a:buFont typeface="Wingdings" pitchFamily="2" charset="2"/>
        <a:buChar char="¨"/>
        <a:defRPr sz="2200">
          <a:solidFill>
            <a:schemeClr val="tx1"/>
          </a:solidFill>
          <a:latin typeface="+mn-lt"/>
        </a:defRPr>
      </a:lvl4pPr>
      <a:lvl5pPr marL="2292350" indent="-254000" algn="l" defTabSz="1019175" rtl="0" eaLnBrk="0" fontAlgn="base" hangingPunct="0">
        <a:spcBef>
          <a:spcPct val="20000"/>
        </a:spcBef>
        <a:spcAft>
          <a:spcPct val="0"/>
        </a:spcAft>
        <a:buClr>
          <a:schemeClr val="bg2"/>
        </a:buClr>
        <a:buFont typeface="Wingdings" pitchFamily="2" charset="2"/>
        <a:buChar char="§"/>
        <a:defRPr sz="2200">
          <a:solidFill>
            <a:schemeClr val="tx1"/>
          </a:solidFill>
          <a:latin typeface="+mn-lt"/>
        </a:defRPr>
      </a:lvl5pPr>
      <a:lvl6pPr marL="2749550" indent="-254000" algn="l" defTabSz="1019175" rtl="0" fontAlgn="base">
        <a:spcBef>
          <a:spcPct val="20000"/>
        </a:spcBef>
        <a:spcAft>
          <a:spcPct val="0"/>
        </a:spcAft>
        <a:buClr>
          <a:schemeClr val="bg2"/>
        </a:buClr>
        <a:buFont typeface="Wingdings" pitchFamily="2" charset="2"/>
        <a:buChar char="§"/>
        <a:defRPr sz="2200">
          <a:solidFill>
            <a:schemeClr val="tx1"/>
          </a:solidFill>
          <a:latin typeface="+mn-lt"/>
        </a:defRPr>
      </a:lvl6pPr>
      <a:lvl7pPr marL="3206750" indent="-254000" algn="l" defTabSz="1019175" rtl="0" fontAlgn="base">
        <a:spcBef>
          <a:spcPct val="20000"/>
        </a:spcBef>
        <a:spcAft>
          <a:spcPct val="0"/>
        </a:spcAft>
        <a:buClr>
          <a:schemeClr val="bg2"/>
        </a:buClr>
        <a:buFont typeface="Wingdings" pitchFamily="2" charset="2"/>
        <a:buChar char="§"/>
        <a:defRPr sz="2200">
          <a:solidFill>
            <a:schemeClr val="tx1"/>
          </a:solidFill>
          <a:latin typeface="+mn-lt"/>
        </a:defRPr>
      </a:lvl7pPr>
      <a:lvl8pPr marL="3663950" indent="-254000" algn="l" defTabSz="1019175" rtl="0" fontAlgn="base">
        <a:spcBef>
          <a:spcPct val="20000"/>
        </a:spcBef>
        <a:spcAft>
          <a:spcPct val="0"/>
        </a:spcAft>
        <a:buClr>
          <a:schemeClr val="bg2"/>
        </a:buClr>
        <a:buFont typeface="Wingdings" pitchFamily="2" charset="2"/>
        <a:buChar char="§"/>
        <a:defRPr sz="2200">
          <a:solidFill>
            <a:schemeClr val="tx1"/>
          </a:solidFill>
          <a:latin typeface="+mn-lt"/>
        </a:defRPr>
      </a:lvl8pPr>
      <a:lvl9pPr marL="4121150" indent="-254000" algn="l" defTabSz="1019175" rtl="0" fontAlgn="base">
        <a:spcBef>
          <a:spcPct val="20000"/>
        </a:spcBef>
        <a:spcAft>
          <a:spcPct val="0"/>
        </a:spcAft>
        <a:buClr>
          <a:schemeClr val="bg2"/>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640840"/>
            <a:ext cx="8549640" cy="483616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defRPr/>
            </a:pPr>
            <a:endParaRPr lang="en-US" sz="3200" b="1" kern="0" dirty="0">
              <a:solidFill>
                <a:srgbClr val="00AC00"/>
              </a:solidFill>
              <a:effectLst>
                <a:outerShdw blurRad="38100" dist="38100" dir="2700000" algn="tl">
                  <a:srgbClr val="000000"/>
                </a:outerShdw>
              </a:effectLst>
              <a:latin typeface="Comic Sans MS" pitchFamily="66" charset="0"/>
            </a:endParaRPr>
          </a:p>
        </p:txBody>
      </p:sp>
      <p:pic>
        <p:nvPicPr>
          <p:cNvPr id="6" name="Picture 5" descr="Untitled.jpg"/>
          <p:cNvPicPr>
            <a:picLocks noChangeAspect="1"/>
          </p:cNvPicPr>
          <p:nvPr/>
        </p:nvPicPr>
        <p:blipFill>
          <a:blip r:embed="rId2" cstate="print">
            <a:duotone>
              <a:prstClr val="black"/>
              <a:srgbClr val="66FFCC">
                <a:tint val="45000"/>
                <a:satMod val="400000"/>
              </a:srgbClr>
            </a:duotone>
          </a:blip>
          <a:stretch>
            <a:fillRect/>
          </a:stretch>
        </p:blipFill>
        <p:spPr>
          <a:xfrm>
            <a:off x="0" y="0"/>
            <a:ext cx="10058400" cy="7772400"/>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295400"/>
            <a:ext cx="10058400" cy="1118383"/>
          </a:xfrm>
        </p:spPr>
        <p:txBody>
          <a:bodyPr/>
          <a:lstStyle/>
          <a:p>
            <a:pPr algn="ctr" eaLnBrk="1" hangingPunct="1">
              <a:buNone/>
            </a:pPr>
            <a:r>
              <a:rPr lang="en-US" sz="3200" b="1" dirty="0" smtClean="0">
                <a:latin typeface="Arial" pitchFamily="34" charset="0"/>
                <a:cs typeface="Arial" pitchFamily="34" charset="0"/>
              </a:rPr>
              <a:t>Bottom up Approach</a:t>
            </a:r>
          </a:p>
          <a:p>
            <a:pPr eaLnBrk="1" hangingPunct="1"/>
            <a:endParaRPr lang="en-US" dirty="0" smtClean="0">
              <a:latin typeface="Arial" pitchFamily="34" charset="0"/>
              <a:cs typeface="Arial" pitchFamily="34" charset="0"/>
            </a:endParaRPr>
          </a:p>
        </p:txBody>
      </p:sp>
      <p:graphicFrame>
        <p:nvGraphicFramePr>
          <p:cNvPr id="4" name="Diagram 3"/>
          <p:cNvGraphicFramePr/>
          <p:nvPr/>
        </p:nvGraphicFramePr>
        <p:xfrm>
          <a:off x="419100" y="2099628"/>
          <a:ext cx="9304020" cy="5267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425446" y="637153"/>
            <a:ext cx="9220200" cy="6093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4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Plan Methodology</a:t>
            </a:r>
            <a:endParaRPr kumimoji="0" lang="en-US" sz="44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18661" y="1056903"/>
            <a:ext cx="9475304" cy="7253599"/>
          </a:xfrm>
        </p:spPr>
        <p:txBody>
          <a:bodyPr/>
          <a:lstStyle/>
          <a:p>
            <a:pPr marL="457200" indent="-457200" algn="just" eaLnBrk="1" hangingPunct="1">
              <a:lnSpc>
                <a:spcPct val="150000"/>
              </a:lnSpc>
            </a:pPr>
            <a:r>
              <a:rPr lang="en-US" sz="2000" b="1" dirty="0" smtClean="0">
                <a:latin typeface="Arial" pitchFamily="34" charset="0"/>
                <a:cs typeface="Arial" pitchFamily="34" charset="0"/>
              </a:rPr>
              <a:t>Keeping in view the worst case scenario and based on past experience, SDMA chalked out a Monsoon Contingency Plan–2019 in consultation with all DDMAs, line departments and  other stakeholders</a:t>
            </a:r>
          </a:p>
          <a:p>
            <a:pPr marL="457200" indent="-457200" algn="just" eaLnBrk="1" hangingPunct="1">
              <a:lnSpc>
                <a:spcPct val="150000"/>
              </a:lnSpc>
            </a:pPr>
            <a:r>
              <a:rPr lang="en-US" sz="2000" b="1" dirty="0" smtClean="0">
                <a:latin typeface="Arial" pitchFamily="34" charset="0"/>
                <a:cs typeface="Arial" pitchFamily="34" charset="0"/>
              </a:rPr>
              <a:t>Meetings of DDMA’s held by Deputy Commissioners to take all departments on board</a:t>
            </a:r>
          </a:p>
          <a:p>
            <a:pPr marL="457200" indent="-457200" algn="just" eaLnBrk="1" hangingPunct="1">
              <a:lnSpc>
                <a:spcPct val="150000"/>
              </a:lnSpc>
            </a:pPr>
            <a:r>
              <a:rPr lang="en-US" sz="2000" b="1" dirty="0" smtClean="0">
                <a:latin typeface="Arial" pitchFamily="34" charset="0"/>
                <a:cs typeface="Arial" pitchFamily="34" charset="0"/>
              </a:rPr>
              <a:t>District plans are prepared according to the template shared with Deputy Commissioners </a:t>
            </a:r>
          </a:p>
          <a:p>
            <a:pPr marL="457200" indent="-457200" algn="just" eaLnBrk="1" hangingPunct="1">
              <a:lnSpc>
                <a:spcPct val="150000"/>
              </a:lnSpc>
            </a:pPr>
            <a:r>
              <a:rPr lang="en-US" sz="2000" b="1" dirty="0" smtClean="0">
                <a:latin typeface="Arial" pitchFamily="34" charset="0"/>
                <a:cs typeface="Arial" pitchFamily="34" charset="0"/>
              </a:rPr>
              <a:t>Further consultation is planned in all the three Divisions</a:t>
            </a:r>
          </a:p>
          <a:p>
            <a:pPr marL="457200" indent="-457200" algn="just" eaLnBrk="1" hangingPunct="1">
              <a:lnSpc>
                <a:spcPct val="150000"/>
              </a:lnSpc>
              <a:spcBef>
                <a:spcPts val="1200"/>
              </a:spcBef>
            </a:pPr>
            <a:r>
              <a:rPr lang="en-US" sz="2000" b="1" dirty="0" smtClean="0">
                <a:latin typeface="Arial" pitchFamily="34" charset="0"/>
                <a:cs typeface="Arial" pitchFamily="34" charset="0"/>
              </a:rPr>
              <a:t>All concerned line departments and stakeholders are taken on-board to cope with any emergency  situation in the coming Monsoon season</a:t>
            </a:r>
          </a:p>
          <a:p>
            <a:pPr marL="457200" indent="-457200" algn="just" eaLnBrk="1" hangingPunct="1">
              <a:lnSpc>
                <a:spcPct val="150000"/>
              </a:lnSpc>
              <a:spcBef>
                <a:spcPts val="1200"/>
              </a:spcBef>
              <a:buNone/>
            </a:pPr>
            <a:endParaRPr lang="en-US" sz="2000" b="1" dirty="0" smtClean="0">
              <a:latin typeface="Arial" pitchFamily="34" charset="0"/>
              <a:cs typeface="Arial" pitchFamily="34" charset="0"/>
            </a:endParaRPr>
          </a:p>
        </p:txBody>
      </p:sp>
      <p:sp>
        <p:nvSpPr>
          <p:cNvPr id="4" name="Title 3"/>
          <p:cNvSpPr txBox="1">
            <a:spLocks/>
          </p:cNvSpPr>
          <p:nvPr/>
        </p:nvSpPr>
        <p:spPr>
          <a:xfrm>
            <a:off x="425446" y="447148"/>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Contingency Planning</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8129" y="1306547"/>
          <a:ext cx="9737767" cy="6032404"/>
        </p:xfrm>
        <a:graphic>
          <a:graphicData uri="http://schemas.openxmlformats.org/drawingml/2006/table">
            <a:tbl>
              <a:tblPr>
                <a:tableStyleId>{2D5ABB26-0587-4C30-8999-92F81FD0307C}</a:tableStyleId>
              </a:tblPr>
              <a:tblGrid>
                <a:gridCol w="1764088"/>
                <a:gridCol w="7973679"/>
              </a:tblGrid>
              <a:tr h="1049113">
                <a:tc>
                  <a:txBody>
                    <a:bodyPr/>
                    <a:lstStyle/>
                    <a:p>
                      <a:pPr marL="0" marR="0">
                        <a:lnSpc>
                          <a:spcPct val="115000"/>
                        </a:lnSpc>
                        <a:spcBef>
                          <a:spcPts val="0"/>
                        </a:spcBef>
                        <a:spcAft>
                          <a:spcPts val="0"/>
                        </a:spcAft>
                      </a:pPr>
                      <a:r>
                        <a:rPr lang="en-US" sz="1800" b="1" kern="1200" dirty="0">
                          <a:latin typeface="Arial" pitchFamily="34" charset="0"/>
                          <a:cs typeface="Arial" pitchFamily="34" charset="0"/>
                        </a:rPr>
                        <a:t>SDMA </a:t>
                      </a:r>
                      <a:endParaRPr lang="en-US" sz="1800" b="1" dirty="0">
                        <a:latin typeface="Arial" pitchFamily="34" charset="0"/>
                        <a:ea typeface="Calibri"/>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4320" marR="0" indent="-274320">
                        <a:lnSpc>
                          <a:spcPct val="100000"/>
                        </a:lnSpc>
                        <a:spcBef>
                          <a:spcPts val="0"/>
                        </a:spcBef>
                        <a:spcAft>
                          <a:spcPts val="0"/>
                        </a:spcAft>
                        <a:buFont typeface="Arial" pitchFamily="34" charset="0"/>
                        <a:buChar char="•"/>
                      </a:pPr>
                      <a:r>
                        <a:rPr lang="en-US" sz="1600" b="1" kern="1200" dirty="0">
                          <a:latin typeface="Arial" pitchFamily="34" charset="0"/>
                          <a:cs typeface="Arial" pitchFamily="34" charset="0"/>
                        </a:rPr>
                        <a:t>Coordination with NDMA/Federal Govt. </a:t>
                      </a:r>
                      <a:r>
                        <a:rPr lang="en-US" sz="1600" b="1" kern="1200" dirty="0" smtClean="0">
                          <a:latin typeface="Arial" pitchFamily="34" charset="0"/>
                          <a:cs typeface="Arial" pitchFamily="34" charset="0"/>
                        </a:rPr>
                        <a:t> entities and  Allied </a:t>
                      </a:r>
                      <a:r>
                        <a:rPr lang="en-US" sz="1600" b="1" kern="1200" dirty="0">
                          <a:latin typeface="Arial" pitchFamily="34" charset="0"/>
                          <a:cs typeface="Arial" pitchFamily="34" charset="0"/>
                        </a:rPr>
                        <a:t>Departments NGOs/INGOs </a:t>
                      </a:r>
                      <a:endParaRPr lang="en-US" sz="1600" b="1" dirty="0">
                        <a:latin typeface="Arial" pitchFamily="34" charset="0"/>
                        <a:cs typeface="Arial" pitchFamily="34" charset="0"/>
                      </a:endParaRPr>
                    </a:p>
                    <a:p>
                      <a:pPr marL="274320" marR="0" indent="-274320">
                        <a:lnSpc>
                          <a:spcPct val="100000"/>
                        </a:lnSpc>
                        <a:spcBef>
                          <a:spcPts val="0"/>
                        </a:spcBef>
                        <a:spcAft>
                          <a:spcPts val="0"/>
                        </a:spcAft>
                        <a:buFont typeface="Arial" pitchFamily="34" charset="0"/>
                        <a:buChar char="•"/>
                      </a:pPr>
                      <a:r>
                        <a:rPr lang="en-US" sz="1600" b="1" kern="1200" dirty="0">
                          <a:latin typeface="Arial" pitchFamily="34" charset="0"/>
                          <a:cs typeface="Arial" pitchFamily="34" charset="0"/>
                        </a:rPr>
                        <a:t>Provision of Logistic Support to all </a:t>
                      </a:r>
                      <a:r>
                        <a:rPr lang="en-US" sz="1600" b="1" kern="1200" dirty="0" smtClean="0">
                          <a:latin typeface="Arial" pitchFamily="34" charset="0"/>
                          <a:cs typeface="Arial" pitchFamily="34" charset="0"/>
                        </a:rPr>
                        <a:t> DDMAs</a:t>
                      </a:r>
                      <a:endParaRPr lang="en-US" sz="1600" b="1" dirty="0">
                        <a:latin typeface="Arial" pitchFamily="34" charset="0"/>
                        <a:cs typeface="Arial" pitchFamily="34" charset="0"/>
                      </a:endParaRPr>
                    </a:p>
                    <a:p>
                      <a:pPr marL="274320" marR="0" indent="-274320">
                        <a:lnSpc>
                          <a:spcPct val="100000"/>
                        </a:lnSpc>
                        <a:spcBef>
                          <a:spcPts val="0"/>
                        </a:spcBef>
                        <a:spcAft>
                          <a:spcPts val="0"/>
                        </a:spcAft>
                        <a:buFont typeface="Arial" pitchFamily="34" charset="0"/>
                        <a:buChar char="•"/>
                      </a:pPr>
                      <a:r>
                        <a:rPr lang="en-US" sz="1600" b="1" dirty="0">
                          <a:latin typeface="Arial" pitchFamily="34" charset="0"/>
                          <a:cs typeface="Arial" pitchFamily="34" charset="0"/>
                        </a:rPr>
                        <a:t>To ensure follow ups and monitoring </a:t>
                      </a:r>
                      <a:r>
                        <a:rPr lang="en-US" sz="1600" b="1" dirty="0" smtClean="0">
                          <a:latin typeface="Arial" pitchFamily="34" charset="0"/>
                          <a:cs typeface="Arial" pitchFamily="34" charset="0"/>
                        </a:rPr>
                        <a:t>of </a:t>
                      </a:r>
                      <a:r>
                        <a:rPr lang="en-US" sz="1600" b="1" baseline="0" dirty="0" smtClean="0">
                          <a:latin typeface="Arial" pitchFamily="34" charset="0"/>
                          <a:cs typeface="Arial" pitchFamily="34" charset="0"/>
                        </a:rPr>
                        <a:t> emergency response</a:t>
                      </a:r>
                      <a:r>
                        <a:rPr lang="en-US" sz="1600" b="1" dirty="0" smtClean="0">
                          <a:latin typeface="Arial" pitchFamily="34" charset="0"/>
                          <a:cs typeface="Arial" pitchFamily="34" charset="0"/>
                        </a:rPr>
                        <a:t> activities</a:t>
                      </a:r>
                      <a:endParaRPr lang="en-US" sz="1600" b="1" dirty="0">
                        <a:latin typeface="Arial" pitchFamily="34" charset="0"/>
                        <a:ea typeface="Calibri"/>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8227">
                <a:tc>
                  <a:txBody>
                    <a:bodyPr/>
                    <a:lstStyle/>
                    <a:p>
                      <a:pPr marL="0" marR="0">
                        <a:lnSpc>
                          <a:spcPct val="115000"/>
                        </a:lnSpc>
                        <a:spcBef>
                          <a:spcPts val="0"/>
                        </a:spcBef>
                        <a:spcAft>
                          <a:spcPts val="0"/>
                        </a:spcAft>
                      </a:pPr>
                      <a:r>
                        <a:rPr lang="en-US" sz="1800" b="1" kern="1200" dirty="0">
                          <a:latin typeface="Arial" pitchFamily="34" charset="0"/>
                          <a:cs typeface="Arial" pitchFamily="34" charset="0"/>
                        </a:rPr>
                        <a:t>District Administration</a:t>
                      </a:r>
                      <a:r>
                        <a:rPr lang="en-US" sz="1800" b="1" kern="1200" dirty="0" smtClean="0">
                          <a:latin typeface="Arial" pitchFamily="34" charset="0"/>
                          <a:cs typeface="Arial" pitchFamily="34" charset="0"/>
                        </a:rPr>
                        <a:t>/ DDMA s</a:t>
                      </a:r>
                      <a:endParaRPr lang="en-US" sz="1800" b="1" dirty="0">
                        <a:latin typeface="Arial" pitchFamily="34" charset="0"/>
                        <a:ea typeface="Calibri"/>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4320" marR="0" indent="-274320">
                        <a:lnSpc>
                          <a:spcPct val="100000"/>
                        </a:lnSpc>
                        <a:spcBef>
                          <a:spcPts val="0"/>
                        </a:spcBef>
                        <a:spcAft>
                          <a:spcPts val="0"/>
                        </a:spcAft>
                        <a:buFont typeface="Arial" pitchFamily="34" charset="0"/>
                        <a:buChar char="•"/>
                      </a:pPr>
                      <a:r>
                        <a:rPr lang="en-US" sz="1600" b="1" kern="1200" dirty="0">
                          <a:latin typeface="Arial" pitchFamily="34" charset="0"/>
                          <a:cs typeface="Arial" pitchFamily="34" charset="0"/>
                        </a:rPr>
                        <a:t>To ensure effective dissemination of Early Warnings, Evacuation of </a:t>
                      </a:r>
                      <a:r>
                        <a:rPr lang="en-US" sz="1600" b="1" kern="1200" dirty="0" smtClean="0">
                          <a:latin typeface="Arial" pitchFamily="34" charset="0"/>
                          <a:cs typeface="Arial" pitchFamily="34" charset="0"/>
                        </a:rPr>
                        <a:t> affected/distressed population</a:t>
                      </a:r>
                    </a:p>
                    <a:p>
                      <a:pPr marL="274320" marR="0" indent="-274320">
                        <a:lnSpc>
                          <a:spcPct val="100000"/>
                        </a:lnSpc>
                        <a:spcBef>
                          <a:spcPts val="0"/>
                        </a:spcBef>
                        <a:spcAft>
                          <a:spcPts val="0"/>
                        </a:spcAft>
                        <a:buFont typeface="Arial" pitchFamily="34" charset="0"/>
                        <a:buChar char="•"/>
                      </a:pPr>
                      <a:r>
                        <a:rPr lang="en-US" sz="1600" b="1" kern="1200" dirty="0" smtClean="0">
                          <a:latin typeface="Arial" pitchFamily="34" charset="0"/>
                          <a:cs typeface="Arial" pitchFamily="34" charset="0"/>
                        </a:rPr>
                        <a:t>Camp Management</a:t>
                      </a:r>
                    </a:p>
                    <a:p>
                      <a:pPr marL="274320" marR="0" indent="-274320">
                        <a:lnSpc>
                          <a:spcPct val="100000"/>
                        </a:lnSpc>
                        <a:spcBef>
                          <a:spcPts val="0"/>
                        </a:spcBef>
                        <a:spcAft>
                          <a:spcPts val="0"/>
                        </a:spcAft>
                        <a:buFont typeface="Arial" pitchFamily="34" charset="0"/>
                        <a:buChar char="•"/>
                      </a:pPr>
                      <a:r>
                        <a:rPr lang="en-US" sz="1600" b="1" kern="1200" dirty="0" smtClean="0">
                          <a:latin typeface="Arial" pitchFamily="34" charset="0"/>
                          <a:cs typeface="Arial" pitchFamily="34" charset="0"/>
                        </a:rPr>
                        <a:t>Provision </a:t>
                      </a:r>
                      <a:r>
                        <a:rPr lang="en-US" sz="1600" b="1" kern="1200" dirty="0">
                          <a:latin typeface="Arial" pitchFamily="34" charset="0"/>
                          <a:cs typeface="Arial" pitchFamily="34" charset="0"/>
                        </a:rPr>
                        <a:t>of Food &amp; Non Food Items in the </a:t>
                      </a:r>
                      <a:r>
                        <a:rPr lang="en-US" sz="1600" b="1" kern="1200" dirty="0" smtClean="0">
                          <a:latin typeface="Arial" pitchFamily="34" charset="0"/>
                          <a:cs typeface="Arial" pitchFamily="34" charset="0"/>
                        </a:rPr>
                        <a:t>camps</a:t>
                      </a:r>
                    </a:p>
                    <a:p>
                      <a:pPr marL="274320" marR="0" indent="-274320">
                        <a:lnSpc>
                          <a:spcPct val="100000"/>
                        </a:lnSpc>
                        <a:spcBef>
                          <a:spcPts val="0"/>
                        </a:spcBef>
                        <a:spcAft>
                          <a:spcPts val="0"/>
                        </a:spcAft>
                        <a:buFont typeface="Arial" pitchFamily="34" charset="0"/>
                        <a:buChar char="•"/>
                      </a:pPr>
                      <a:r>
                        <a:rPr lang="en-US" sz="1600" b="1" kern="1200" dirty="0" smtClean="0">
                          <a:latin typeface="Arial" pitchFamily="34" charset="0"/>
                          <a:cs typeface="Arial" pitchFamily="34" charset="0"/>
                        </a:rPr>
                        <a:t>Coordination </a:t>
                      </a:r>
                      <a:r>
                        <a:rPr lang="en-US" sz="1600" b="1" kern="1200" dirty="0">
                          <a:latin typeface="Arial" pitchFamily="34" charset="0"/>
                          <a:cs typeface="Arial" pitchFamily="34" charset="0"/>
                        </a:rPr>
                        <a:t>with relevant departments </a:t>
                      </a:r>
                      <a:r>
                        <a:rPr lang="en-US" sz="1600" b="1" kern="1200" dirty="0" smtClean="0">
                          <a:latin typeface="Arial" pitchFamily="34" charset="0"/>
                          <a:cs typeface="Arial" pitchFamily="34" charset="0"/>
                        </a:rPr>
                        <a:t>for timely clearing  of roads </a:t>
                      </a:r>
                      <a:r>
                        <a:rPr lang="en-US" sz="1600" b="1" kern="1200" dirty="0">
                          <a:latin typeface="Arial" pitchFamily="34" charset="0"/>
                          <a:cs typeface="Arial" pitchFamily="34" charset="0"/>
                        </a:rPr>
                        <a:t>and communication </a:t>
                      </a:r>
                      <a:r>
                        <a:rPr lang="en-US" sz="1600" b="1" kern="1200" dirty="0" smtClean="0">
                          <a:latin typeface="Arial" pitchFamily="34" charset="0"/>
                          <a:cs typeface="Arial" pitchFamily="34" charset="0"/>
                        </a:rPr>
                        <a:t>facilities</a:t>
                      </a:r>
                      <a:r>
                        <a:rPr lang="en-US" sz="1600" b="1" kern="1200" baseline="0" dirty="0" smtClean="0">
                          <a:latin typeface="Arial" pitchFamily="34" charset="0"/>
                          <a:cs typeface="Arial" pitchFamily="34" charset="0"/>
                        </a:rPr>
                        <a:t> </a:t>
                      </a:r>
                    </a:p>
                    <a:p>
                      <a:pPr marL="274320" marR="0" indent="-274320">
                        <a:lnSpc>
                          <a:spcPct val="100000"/>
                        </a:lnSpc>
                        <a:spcBef>
                          <a:spcPts val="0"/>
                        </a:spcBef>
                        <a:spcAft>
                          <a:spcPts val="0"/>
                        </a:spcAft>
                        <a:buFont typeface="Arial" pitchFamily="34" charset="0"/>
                        <a:buChar char="•"/>
                      </a:pPr>
                      <a:r>
                        <a:rPr lang="en-US" sz="1600" b="1" kern="1200" dirty="0" smtClean="0">
                          <a:latin typeface="Arial" pitchFamily="34" charset="0"/>
                          <a:cs typeface="Arial" pitchFamily="34" charset="0"/>
                        </a:rPr>
                        <a:t>To ensure provision </a:t>
                      </a:r>
                      <a:r>
                        <a:rPr lang="en-US" sz="1600" b="1" kern="1200" dirty="0">
                          <a:latin typeface="Arial" pitchFamily="34" charset="0"/>
                          <a:cs typeface="Arial" pitchFamily="34" charset="0"/>
                        </a:rPr>
                        <a:t>of essential services including health and relief </a:t>
                      </a:r>
                      <a:r>
                        <a:rPr lang="en-US" sz="1600" b="1" kern="1200" dirty="0" smtClean="0">
                          <a:latin typeface="Arial" pitchFamily="34" charset="0"/>
                          <a:cs typeface="Arial" pitchFamily="34" charset="0"/>
                        </a:rPr>
                        <a:t>services</a:t>
                      </a:r>
                      <a:endParaRPr lang="en-US" sz="1600" b="1" dirty="0">
                        <a:latin typeface="Arial" pitchFamily="34" charset="0"/>
                        <a:ea typeface="Calibri"/>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6836">
                <a:tc>
                  <a:txBody>
                    <a:bodyPr/>
                    <a:lstStyle/>
                    <a:p>
                      <a:pPr marL="0" marR="0">
                        <a:lnSpc>
                          <a:spcPct val="115000"/>
                        </a:lnSpc>
                        <a:spcBef>
                          <a:spcPts val="0"/>
                        </a:spcBef>
                        <a:spcAft>
                          <a:spcPts val="0"/>
                        </a:spcAft>
                      </a:pPr>
                      <a:r>
                        <a:rPr lang="en-US" sz="1800" b="1" kern="1200" dirty="0" smtClean="0">
                          <a:latin typeface="Arial" pitchFamily="34" charset="0"/>
                          <a:cs typeface="Arial" pitchFamily="34" charset="0"/>
                        </a:rPr>
                        <a:t>Pakistan Army </a:t>
                      </a:r>
                      <a:endParaRPr lang="en-US" sz="1800" b="1" dirty="0">
                        <a:latin typeface="Arial" pitchFamily="34" charset="0"/>
                        <a:ea typeface="Calibri"/>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4320" marR="0" indent="-274320">
                        <a:lnSpc>
                          <a:spcPct val="100000"/>
                        </a:lnSpc>
                        <a:spcBef>
                          <a:spcPts val="0"/>
                        </a:spcBef>
                        <a:spcAft>
                          <a:spcPts val="0"/>
                        </a:spcAft>
                        <a:buFont typeface="Arial" pitchFamily="34" charset="0"/>
                        <a:buChar char="•"/>
                      </a:pPr>
                      <a:r>
                        <a:rPr lang="en-US" sz="1600" b="1" kern="1200" dirty="0" smtClean="0">
                          <a:solidFill>
                            <a:schemeClr val="tx1"/>
                          </a:solidFill>
                          <a:latin typeface="Arial" pitchFamily="34" charset="0"/>
                          <a:ea typeface="+mn-ea"/>
                          <a:cs typeface="Arial" pitchFamily="34" charset="0"/>
                        </a:rPr>
                        <a:t>To extend support in search </a:t>
                      </a:r>
                      <a:r>
                        <a:rPr lang="en-US" sz="1600" b="1" kern="1200" dirty="0">
                          <a:solidFill>
                            <a:schemeClr val="tx1"/>
                          </a:solidFill>
                          <a:latin typeface="Arial" pitchFamily="34" charset="0"/>
                          <a:ea typeface="+mn-ea"/>
                          <a:cs typeface="Arial" pitchFamily="34" charset="0"/>
                        </a:rPr>
                        <a:t>&amp; </a:t>
                      </a:r>
                      <a:r>
                        <a:rPr lang="en-US" sz="1600" b="1" kern="1200" dirty="0" smtClean="0">
                          <a:solidFill>
                            <a:schemeClr val="tx1"/>
                          </a:solidFill>
                          <a:latin typeface="Arial" pitchFamily="34" charset="0"/>
                          <a:ea typeface="+mn-ea"/>
                          <a:cs typeface="Arial" pitchFamily="34" charset="0"/>
                        </a:rPr>
                        <a:t>rescue operations</a:t>
                      </a:r>
                    </a:p>
                    <a:p>
                      <a:pPr marL="274320" marR="0" indent="-274320">
                        <a:lnSpc>
                          <a:spcPct val="100000"/>
                        </a:lnSpc>
                        <a:spcBef>
                          <a:spcPts val="0"/>
                        </a:spcBef>
                        <a:spcAft>
                          <a:spcPts val="0"/>
                        </a:spcAft>
                        <a:buFont typeface="Arial" pitchFamily="34" charset="0"/>
                        <a:buChar char="•"/>
                      </a:pPr>
                      <a:r>
                        <a:rPr lang="en-US" sz="1600" b="1" kern="1200" dirty="0" smtClean="0">
                          <a:solidFill>
                            <a:schemeClr val="tx1"/>
                          </a:solidFill>
                          <a:latin typeface="Arial" pitchFamily="34" charset="0"/>
                          <a:ea typeface="+mn-ea"/>
                          <a:cs typeface="Arial" pitchFamily="34" charset="0"/>
                        </a:rPr>
                        <a:t>Clearance </a:t>
                      </a:r>
                      <a:r>
                        <a:rPr lang="en-US" sz="1600" b="1" kern="1200" dirty="0">
                          <a:solidFill>
                            <a:schemeClr val="tx1"/>
                          </a:solidFill>
                          <a:latin typeface="Arial" pitchFamily="34" charset="0"/>
                          <a:ea typeface="+mn-ea"/>
                          <a:cs typeface="Arial" pitchFamily="34" charset="0"/>
                        </a:rPr>
                        <a:t>&amp; Rehabilitation of Road </a:t>
                      </a:r>
                      <a:r>
                        <a:rPr lang="en-US" sz="1600" b="1" kern="1200" dirty="0" smtClean="0">
                          <a:solidFill>
                            <a:schemeClr val="tx1"/>
                          </a:solidFill>
                          <a:latin typeface="Arial" pitchFamily="34" charset="0"/>
                          <a:ea typeface="+mn-ea"/>
                          <a:cs typeface="Arial" pitchFamily="34" charset="0"/>
                        </a:rPr>
                        <a:t>communications when and where ever  their support is needed</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6836">
                <a:tc>
                  <a:txBody>
                    <a:bodyPr/>
                    <a:lstStyle/>
                    <a:p>
                      <a:pPr marL="0" marR="0">
                        <a:lnSpc>
                          <a:spcPct val="115000"/>
                        </a:lnSpc>
                        <a:spcBef>
                          <a:spcPts val="0"/>
                        </a:spcBef>
                        <a:spcAft>
                          <a:spcPts val="0"/>
                        </a:spcAft>
                      </a:pPr>
                      <a:r>
                        <a:rPr lang="en-US" sz="1800" b="1" kern="1200" dirty="0">
                          <a:latin typeface="Arial" pitchFamily="34" charset="0"/>
                          <a:cs typeface="Arial" pitchFamily="34" charset="0"/>
                        </a:rPr>
                        <a:t>Health Department </a:t>
                      </a:r>
                      <a:endParaRPr lang="en-US" sz="1800" b="1" dirty="0">
                        <a:latin typeface="Arial" pitchFamily="34" charset="0"/>
                        <a:ea typeface="Calibri"/>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4320" marR="0" indent="-274320">
                        <a:lnSpc>
                          <a:spcPct val="100000"/>
                        </a:lnSpc>
                        <a:spcBef>
                          <a:spcPts val="0"/>
                        </a:spcBef>
                        <a:spcAft>
                          <a:spcPts val="0"/>
                        </a:spcAft>
                        <a:buFont typeface="Arial" pitchFamily="34" charset="0"/>
                        <a:buChar char="•"/>
                      </a:pPr>
                      <a:r>
                        <a:rPr lang="en-US" sz="1600" b="1" kern="1200" dirty="0">
                          <a:solidFill>
                            <a:schemeClr val="tx1"/>
                          </a:solidFill>
                          <a:latin typeface="Arial" pitchFamily="34" charset="0"/>
                          <a:ea typeface="+mn-ea"/>
                          <a:cs typeface="Arial" pitchFamily="34" charset="0"/>
                        </a:rPr>
                        <a:t>To ensure First </a:t>
                      </a:r>
                      <a:r>
                        <a:rPr lang="en-US" sz="1600" b="1" kern="1200" dirty="0" smtClean="0">
                          <a:solidFill>
                            <a:schemeClr val="tx1"/>
                          </a:solidFill>
                          <a:latin typeface="Arial" pitchFamily="34" charset="0"/>
                          <a:ea typeface="+mn-ea"/>
                          <a:cs typeface="Arial" pitchFamily="34" charset="0"/>
                        </a:rPr>
                        <a:t>Aid, all </a:t>
                      </a:r>
                      <a:r>
                        <a:rPr lang="en-US" sz="1600" b="1" kern="1200" dirty="0">
                          <a:solidFill>
                            <a:schemeClr val="tx1"/>
                          </a:solidFill>
                          <a:latin typeface="Arial" pitchFamily="34" charset="0"/>
                          <a:ea typeface="+mn-ea"/>
                          <a:cs typeface="Arial" pitchFamily="34" charset="0"/>
                        </a:rPr>
                        <a:t>preventive measures </a:t>
                      </a:r>
                      <a:r>
                        <a:rPr lang="en-US" sz="1600" b="1" kern="1200" dirty="0" smtClean="0">
                          <a:solidFill>
                            <a:schemeClr val="tx1"/>
                          </a:solidFill>
                          <a:latin typeface="Arial" pitchFamily="34" charset="0"/>
                          <a:ea typeface="+mn-ea"/>
                          <a:cs typeface="Arial" pitchFamily="34" charset="0"/>
                        </a:rPr>
                        <a:t>and provision of  medicines</a:t>
                      </a:r>
                    </a:p>
                    <a:p>
                      <a:pPr marL="274320" marR="0" indent="-274320">
                        <a:lnSpc>
                          <a:spcPct val="100000"/>
                        </a:lnSpc>
                        <a:spcBef>
                          <a:spcPts val="0"/>
                        </a:spcBef>
                        <a:spcAft>
                          <a:spcPts val="0"/>
                        </a:spcAft>
                        <a:buFont typeface="Arial" pitchFamily="34" charset="0"/>
                        <a:buChar char="•"/>
                      </a:pPr>
                      <a:r>
                        <a:rPr lang="en-US" sz="1600" b="1" kern="1200" dirty="0" smtClean="0">
                          <a:solidFill>
                            <a:schemeClr val="tx1"/>
                          </a:solidFill>
                          <a:latin typeface="Arial" pitchFamily="34" charset="0"/>
                          <a:ea typeface="+mn-ea"/>
                          <a:cs typeface="Arial" pitchFamily="34" charset="0"/>
                        </a:rPr>
                        <a:t>Establishment </a:t>
                      </a:r>
                      <a:r>
                        <a:rPr lang="en-US" sz="1600" b="1" kern="1200" dirty="0">
                          <a:solidFill>
                            <a:schemeClr val="tx1"/>
                          </a:solidFill>
                          <a:latin typeface="Arial" pitchFamily="34" charset="0"/>
                          <a:ea typeface="+mn-ea"/>
                          <a:cs typeface="Arial" pitchFamily="34" charset="0"/>
                        </a:rPr>
                        <a:t>of Medical Camps and provision of Ambulance Service </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1392">
                <a:tc>
                  <a:txBody>
                    <a:bodyPr/>
                    <a:lstStyle/>
                    <a:p>
                      <a:pPr marL="0" marR="0">
                        <a:lnSpc>
                          <a:spcPct val="115000"/>
                        </a:lnSpc>
                        <a:spcBef>
                          <a:spcPts val="0"/>
                        </a:spcBef>
                        <a:spcAft>
                          <a:spcPts val="0"/>
                        </a:spcAft>
                      </a:pPr>
                      <a:r>
                        <a:rPr lang="en-US" sz="1800" b="1" kern="1200" dirty="0">
                          <a:latin typeface="Arial" pitchFamily="34" charset="0"/>
                          <a:cs typeface="Arial" pitchFamily="34" charset="0"/>
                        </a:rPr>
                        <a:t>Civil Defence</a:t>
                      </a:r>
                      <a:r>
                        <a:rPr lang="en-US" sz="1800" b="1" kern="1200" dirty="0" smtClean="0">
                          <a:latin typeface="Arial" pitchFamily="34" charset="0"/>
                          <a:cs typeface="Arial" pitchFamily="34" charset="0"/>
                        </a:rPr>
                        <a:t>/ Rescue </a:t>
                      </a:r>
                      <a:r>
                        <a:rPr lang="en-US" sz="1800" b="1" kern="1200" dirty="0">
                          <a:latin typeface="Arial" pitchFamily="34" charset="0"/>
                          <a:cs typeface="Arial" pitchFamily="34" charset="0"/>
                        </a:rPr>
                        <a:t>1122</a:t>
                      </a:r>
                      <a:endParaRPr lang="en-US" sz="1800" b="1" dirty="0">
                        <a:latin typeface="Arial" pitchFamily="34" charset="0"/>
                        <a:ea typeface="Calibri"/>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4320" marR="0" indent="-274320">
                        <a:lnSpc>
                          <a:spcPct val="100000"/>
                        </a:lnSpc>
                        <a:spcBef>
                          <a:spcPts val="0"/>
                        </a:spcBef>
                        <a:spcAft>
                          <a:spcPts val="0"/>
                        </a:spcAft>
                        <a:buFont typeface="Arial" pitchFamily="34" charset="0"/>
                        <a:buChar char="•"/>
                      </a:pPr>
                      <a:r>
                        <a:rPr lang="en-US" sz="1600" b="1" kern="1200" spc="-30" dirty="0">
                          <a:latin typeface="Arial" pitchFamily="34" charset="0"/>
                          <a:cs typeface="Arial" pitchFamily="34" charset="0"/>
                        </a:rPr>
                        <a:t>Fire Fighting, Search &amp; </a:t>
                      </a:r>
                      <a:r>
                        <a:rPr lang="en-US" sz="1600" b="1" kern="1200" spc="-30" dirty="0" smtClean="0">
                          <a:latin typeface="Arial" pitchFamily="34" charset="0"/>
                          <a:cs typeface="Arial" pitchFamily="34" charset="0"/>
                        </a:rPr>
                        <a:t>Rescue</a:t>
                      </a:r>
                      <a:r>
                        <a:rPr lang="en-US" sz="1600" b="1" kern="1200" spc="-30" baseline="0" dirty="0" smtClean="0">
                          <a:latin typeface="Arial" pitchFamily="34" charset="0"/>
                          <a:cs typeface="Arial" pitchFamily="34" charset="0"/>
                        </a:rPr>
                        <a:t> operations by utilizing capacity of Municipalities and Development Authorities in case of emergency spill over</a:t>
                      </a:r>
                    </a:p>
                    <a:p>
                      <a:pPr marL="274320" marR="0" indent="-274320">
                        <a:lnSpc>
                          <a:spcPct val="100000"/>
                        </a:lnSpc>
                        <a:spcBef>
                          <a:spcPts val="0"/>
                        </a:spcBef>
                        <a:spcAft>
                          <a:spcPts val="0"/>
                        </a:spcAft>
                        <a:buFont typeface="Arial" pitchFamily="34" charset="0"/>
                        <a:buChar char="•"/>
                      </a:pPr>
                      <a:r>
                        <a:rPr lang="en-US" sz="1600" b="1" kern="1200" spc="-30" baseline="0" dirty="0" smtClean="0">
                          <a:latin typeface="Arial" pitchFamily="34" charset="0"/>
                          <a:cs typeface="Arial" pitchFamily="34" charset="0"/>
                        </a:rPr>
                        <a:t>Establishment of Flood Emergency Control  Cell in respective </a:t>
                      </a:r>
                      <a:r>
                        <a:rPr lang="en-US" sz="1600" b="1" kern="1200" spc="-30" baseline="0" dirty="0" err="1" smtClean="0">
                          <a:latin typeface="Arial" pitchFamily="34" charset="0"/>
                          <a:cs typeface="Arial" pitchFamily="34" charset="0"/>
                        </a:rPr>
                        <a:t>districtis</a:t>
                      </a:r>
                      <a:endParaRPr lang="en-US" sz="1600" b="1" kern="1200" spc="-30" baseline="0" dirty="0" smtClean="0">
                        <a:latin typeface="Arial" pitchFamily="34" charset="0"/>
                        <a:cs typeface="Arial" pitchFamily="34" charset="0"/>
                      </a:endParaRPr>
                    </a:p>
                    <a:p>
                      <a:pPr marL="274320" marR="0" indent="-274320">
                        <a:lnSpc>
                          <a:spcPct val="100000"/>
                        </a:lnSpc>
                        <a:spcBef>
                          <a:spcPts val="0"/>
                        </a:spcBef>
                        <a:spcAft>
                          <a:spcPts val="0"/>
                        </a:spcAft>
                        <a:buFont typeface="Arial" pitchFamily="34" charset="0"/>
                        <a:buChar char="•"/>
                      </a:pPr>
                      <a:r>
                        <a:rPr lang="en-US" sz="1600" b="1" kern="1200" spc="-30" baseline="0" dirty="0" smtClean="0">
                          <a:latin typeface="Arial" pitchFamily="34" charset="0"/>
                          <a:cs typeface="Arial" pitchFamily="34" charset="0"/>
                        </a:rPr>
                        <a:t>Keeping the volunteers on alert</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6"/>
          <p:cNvSpPr txBox="1">
            <a:spLocks noChangeArrowheads="1"/>
          </p:cNvSpPr>
          <p:nvPr/>
        </p:nvSpPr>
        <p:spPr bwMode="auto">
          <a:xfrm>
            <a:off x="8981310" y="6883296"/>
            <a:ext cx="1005840" cy="461665"/>
          </a:xfrm>
          <a:prstGeom prst="rect">
            <a:avLst/>
          </a:prstGeom>
          <a:noFill/>
          <a:ln w="9525">
            <a:noFill/>
            <a:miter lim="800000"/>
            <a:headEnd/>
            <a:tailEnd/>
          </a:ln>
        </p:spPr>
        <p:txBody>
          <a:bodyPr>
            <a:spAutoFit/>
          </a:bodyPr>
          <a:lstStyle/>
          <a:p>
            <a:pPr algn="ctr">
              <a:defRPr/>
            </a:pPr>
            <a:r>
              <a:rPr lang="en-US" sz="2400" b="1" u="sng" dirty="0">
                <a:latin typeface="Arial" pitchFamily="34" charset="0"/>
                <a:cs typeface="Arial" pitchFamily="34" charset="0"/>
              </a:rPr>
              <a:t>Cont.</a:t>
            </a:r>
          </a:p>
        </p:txBody>
      </p:sp>
      <p:sp>
        <p:nvSpPr>
          <p:cNvPr id="6" name="Title 3"/>
          <p:cNvSpPr txBox="1">
            <a:spLocks/>
          </p:cNvSpPr>
          <p:nvPr/>
        </p:nvSpPr>
        <p:spPr>
          <a:xfrm>
            <a:off x="0" y="534389"/>
            <a:ext cx="100584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Roles and Responsibilities of Stakeholders</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01881" y="1180393"/>
          <a:ext cx="9488384" cy="6265436"/>
        </p:xfrm>
        <a:graphic>
          <a:graphicData uri="http://schemas.openxmlformats.org/drawingml/2006/table">
            <a:tbl>
              <a:tblPr>
                <a:tableStyleId>{2D5ABB26-0587-4C30-8999-92F81FD0307C}</a:tableStyleId>
              </a:tblPr>
              <a:tblGrid>
                <a:gridCol w="2337718"/>
                <a:gridCol w="7150666"/>
              </a:tblGrid>
              <a:tr h="1088148">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Police </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Maintenance of Law &amp; Order </a:t>
                      </a:r>
                      <a:r>
                        <a:rPr lang="en-US" sz="1600" b="1" kern="1200" spc="-30" dirty="0" smtClean="0">
                          <a:solidFill>
                            <a:schemeClr val="tx1"/>
                          </a:solidFill>
                          <a:latin typeface="Arial" pitchFamily="34" charset="0"/>
                          <a:ea typeface="+mn-ea"/>
                          <a:cs typeface="Arial" pitchFamily="34" charset="0"/>
                        </a:rPr>
                        <a:t>Situation</a:t>
                      </a:r>
                    </a:p>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smtClean="0">
                          <a:solidFill>
                            <a:schemeClr val="tx1"/>
                          </a:solidFill>
                          <a:latin typeface="Arial" pitchFamily="34" charset="0"/>
                          <a:ea typeface="+mn-ea"/>
                          <a:cs typeface="Arial" pitchFamily="34" charset="0"/>
                        </a:rPr>
                        <a:t>To </a:t>
                      </a:r>
                      <a:r>
                        <a:rPr lang="en-US" sz="1600" b="1" kern="1200" spc="-30" dirty="0">
                          <a:solidFill>
                            <a:schemeClr val="tx1"/>
                          </a:solidFill>
                          <a:latin typeface="Arial" pitchFamily="34" charset="0"/>
                          <a:ea typeface="+mn-ea"/>
                          <a:cs typeface="Arial" pitchFamily="34" charset="0"/>
                        </a:rPr>
                        <a:t>support in Dissemination of Early </a:t>
                      </a:r>
                      <a:r>
                        <a:rPr lang="en-US" sz="1600" b="1" kern="1200" spc="-30" dirty="0" smtClean="0">
                          <a:solidFill>
                            <a:schemeClr val="tx1"/>
                          </a:solidFill>
                          <a:latin typeface="Arial" pitchFamily="34" charset="0"/>
                          <a:ea typeface="+mn-ea"/>
                          <a:cs typeface="Arial" pitchFamily="34" charset="0"/>
                        </a:rPr>
                        <a:t>Warnings by DDMAs </a:t>
                      </a:r>
                    </a:p>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smtClean="0">
                          <a:solidFill>
                            <a:schemeClr val="tx1"/>
                          </a:solidFill>
                          <a:latin typeface="Arial" pitchFamily="34" charset="0"/>
                          <a:ea typeface="+mn-ea"/>
                          <a:cs typeface="Arial" pitchFamily="34" charset="0"/>
                        </a:rPr>
                        <a:t>Assist the Search and Rescue operations</a:t>
                      </a:r>
                      <a:endParaRPr lang="en-US" sz="1600" b="1" kern="1200" spc="-30" dirty="0">
                        <a:solidFill>
                          <a:schemeClr val="tx1"/>
                        </a:solidFill>
                        <a:latin typeface="Arial" pitchFamily="34" charset="0"/>
                        <a:ea typeface="+mn-ea"/>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551">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C &amp;W</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Clearance &amp; Rehabilitation of Roads &amp; Removal of </a:t>
                      </a:r>
                      <a:r>
                        <a:rPr lang="en-US" sz="1600" b="1" kern="1200" spc="-30" dirty="0" smtClean="0">
                          <a:solidFill>
                            <a:schemeClr val="tx1"/>
                          </a:solidFill>
                          <a:latin typeface="Arial" pitchFamily="34" charset="0"/>
                          <a:ea typeface="+mn-ea"/>
                          <a:cs typeface="Arial" pitchFamily="34" charset="0"/>
                        </a:rPr>
                        <a:t>Debris/Slides</a:t>
                      </a:r>
                      <a:endParaRPr lang="en-US" sz="1600" b="1" kern="1200" spc="-30" dirty="0">
                        <a:solidFill>
                          <a:schemeClr val="tx1"/>
                        </a:solidFill>
                        <a:latin typeface="Arial" pitchFamily="34" charset="0"/>
                        <a:ea typeface="+mn-ea"/>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5827">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NHA /FWO</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Clearance of slides and Rehabilitation of Road communications </a:t>
                      </a:r>
                      <a:endParaRPr lang="en-US" sz="1600" b="1" kern="1200" spc="-30" dirty="0" smtClean="0">
                        <a:solidFill>
                          <a:schemeClr val="tx1"/>
                        </a:solidFill>
                        <a:latin typeface="Arial" pitchFamily="34" charset="0"/>
                        <a:ea typeface="+mn-ea"/>
                        <a:cs typeface="Arial" pitchFamily="34" charset="0"/>
                      </a:endParaRPr>
                    </a:p>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smtClean="0">
                          <a:solidFill>
                            <a:schemeClr val="tx1"/>
                          </a:solidFill>
                          <a:latin typeface="Arial" pitchFamily="34" charset="0"/>
                          <a:ea typeface="+mn-ea"/>
                          <a:cs typeface="Arial" pitchFamily="34" charset="0"/>
                        </a:rPr>
                        <a:t>	under </a:t>
                      </a:r>
                      <a:r>
                        <a:rPr lang="en-US" sz="1600" b="1" kern="1200" spc="-30" dirty="0">
                          <a:solidFill>
                            <a:schemeClr val="tx1"/>
                          </a:solidFill>
                          <a:latin typeface="Arial" pitchFamily="34" charset="0"/>
                          <a:ea typeface="+mn-ea"/>
                          <a:cs typeface="Arial" pitchFamily="34" charset="0"/>
                        </a:rPr>
                        <a:t>their </a:t>
                      </a:r>
                      <a:r>
                        <a:rPr lang="en-US" sz="1600" b="1" kern="1200" spc="-30" dirty="0" smtClean="0">
                          <a:solidFill>
                            <a:schemeClr val="tx1"/>
                          </a:solidFill>
                          <a:latin typeface="Arial" pitchFamily="34" charset="0"/>
                          <a:ea typeface="+mn-ea"/>
                          <a:cs typeface="Arial" pitchFamily="34" charset="0"/>
                        </a:rPr>
                        <a:t>operation </a:t>
                      </a:r>
                      <a:r>
                        <a:rPr lang="en-US" sz="1600" b="1" kern="1200" spc="-30" dirty="0">
                          <a:solidFill>
                            <a:schemeClr val="tx1"/>
                          </a:solidFill>
                          <a:latin typeface="Arial" pitchFamily="34" charset="0"/>
                          <a:ea typeface="+mn-ea"/>
                          <a:cs typeface="Arial" pitchFamily="34" charset="0"/>
                        </a:rPr>
                        <a:t>and </a:t>
                      </a:r>
                      <a:r>
                        <a:rPr lang="en-US" sz="1600" b="1" kern="1200" spc="-30" dirty="0" smtClean="0">
                          <a:solidFill>
                            <a:schemeClr val="tx1"/>
                          </a:solidFill>
                          <a:latin typeface="Arial" pitchFamily="34" charset="0"/>
                          <a:ea typeface="+mn-ea"/>
                          <a:cs typeface="Arial" pitchFamily="34" charset="0"/>
                        </a:rPr>
                        <a:t>control</a:t>
                      </a:r>
                      <a:endParaRPr lang="en-US" sz="1600" b="1" kern="1200" spc="-30" dirty="0">
                        <a:solidFill>
                          <a:schemeClr val="tx1"/>
                        </a:solidFill>
                        <a:latin typeface="Arial" pitchFamily="34" charset="0"/>
                        <a:ea typeface="+mn-ea"/>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8190">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Electricity Department </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Maintenance of </a:t>
                      </a:r>
                      <a:r>
                        <a:rPr lang="en-US" sz="1600" b="1" kern="1200" spc="-30" dirty="0" smtClean="0">
                          <a:solidFill>
                            <a:schemeClr val="tx1"/>
                          </a:solidFill>
                          <a:latin typeface="Arial" pitchFamily="34" charset="0"/>
                          <a:ea typeface="+mn-ea"/>
                          <a:cs typeface="Arial" pitchFamily="34" charset="0"/>
                        </a:rPr>
                        <a:t>power transmission lines to ensure un-interrupted </a:t>
                      </a:r>
                      <a:r>
                        <a:rPr lang="en-US" sz="1600" b="1" kern="1200" spc="-30" dirty="0">
                          <a:solidFill>
                            <a:schemeClr val="tx1"/>
                          </a:solidFill>
                          <a:latin typeface="Arial" pitchFamily="34" charset="0"/>
                          <a:ea typeface="+mn-ea"/>
                          <a:cs typeface="Arial" pitchFamily="34" charset="0"/>
                        </a:rPr>
                        <a:t>electricity </a:t>
                      </a:r>
                      <a:r>
                        <a:rPr lang="en-US" sz="1600" b="1" kern="1200" spc="-30" dirty="0" smtClean="0">
                          <a:solidFill>
                            <a:schemeClr val="tx1"/>
                          </a:solidFill>
                          <a:latin typeface="Arial" pitchFamily="34" charset="0"/>
                          <a:ea typeface="+mn-ea"/>
                          <a:cs typeface="Arial" pitchFamily="34" charset="0"/>
                        </a:rPr>
                        <a:t>supply</a:t>
                      </a:r>
                      <a:endParaRPr lang="en-US" sz="1600" b="1" kern="1200" spc="-30" dirty="0">
                        <a:solidFill>
                          <a:schemeClr val="tx1"/>
                        </a:solidFill>
                        <a:latin typeface="Arial" pitchFamily="34" charset="0"/>
                        <a:ea typeface="+mn-ea"/>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933">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Education Department </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Provision of </a:t>
                      </a:r>
                      <a:r>
                        <a:rPr lang="en-US" sz="1600" b="1" kern="1200" spc="-30" dirty="0" smtClean="0">
                          <a:solidFill>
                            <a:schemeClr val="tx1"/>
                          </a:solidFill>
                          <a:latin typeface="Arial" pitchFamily="34" charset="0"/>
                          <a:ea typeface="+mn-ea"/>
                          <a:cs typeface="Arial" pitchFamily="34" charset="0"/>
                        </a:rPr>
                        <a:t> School Buildings </a:t>
                      </a:r>
                      <a:r>
                        <a:rPr lang="en-US" sz="1600" b="1" kern="1200" spc="-30" dirty="0">
                          <a:solidFill>
                            <a:schemeClr val="tx1"/>
                          </a:solidFill>
                          <a:latin typeface="Arial" pitchFamily="34" charset="0"/>
                          <a:ea typeface="+mn-ea"/>
                          <a:cs typeface="Arial" pitchFamily="34" charset="0"/>
                        </a:rPr>
                        <a:t>for temporary </a:t>
                      </a:r>
                      <a:r>
                        <a:rPr lang="en-US" sz="1600" b="1" kern="1200" spc="-30" dirty="0" smtClean="0">
                          <a:solidFill>
                            <a:schemeClr val="tx1"/>
                          </a:solidFill>
                          <a:latin typeface="Arial" pitchFamily="34" charset="0"/>
                          <a:ea typeface="+mn-ea"/>
                          <a:cs typeface="Arial" pitchFamily="34" charset="0"/>
                        </a:rPr>
                        <a:t>setting up of IDPs camps</a:t>
                      </a:r>
                      <a:endParaRPr lang="en-US" sz="1600" b="1" kern="1200" spc="-30" dirty="0">
                        <a:solidFill>
                          <a:schemeClr val="tx1"/>
                        </a:solidFill>
                        <a:latin typeface="Arial" pitchFamily="34" charset="0"/>
                        <a:ea typeface="+mn-ea"/>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134">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Utility </a:t>
                      </a:r>
                      <a:r>
                        <a:rPr lang="en-US" sz="1600" b="1" kern="1200" spc="-30" dirty="0" smtClean="0">
                          <a:solidFill>
                            <a:schemeClr val="tx1"/>
                          </a:solidFill>
                          <a:latin typeface="Arial" pitchFamily="34" charset="0"/>
                          <a:ea typeface="+mn-ea"/>
                          <a:cs typeface="Arial" pitchFamily="34" charset="0"/>
                        </a:rPr>
                        <a:t>Stores Corporation</a:t>
                      </a:r>
                      <a:endParaRPr lang="en-US" sz="1600" b="1" kern="1200" spc="-30" dirty="0">
                        <a:solidFill>
                          <a:schemeClr val="tx1"/>
                        </a:solidFill>
                        <a:latin typeface="Arial" pitchFamily="34" charset="0"/>
                        <a:ea typeface="+mn-ea"/>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smtClean="0">
                          <a:solidFill>
                            <a:schemeClr val="tx1"/>
                          </a:solidFill>
                          <a:latin typeface="Arial" pitchFamily="34" charset="0"/>
                          <a:ea typeface="+mn-ea"/>
                          <a:cs typeface="Arial" pitchFamily="34" charset="0"/>
                        </a:rPr>
                        <a:t>Supply of </a:t>
                      </a:r>
                      <a:r>
                        <a:rPr lang="en-US" sz="1600" b="1" kern="1200" spc="-30" dirty="0">
                          <a:solidFill>
                            <a:schemeClr val="tx1"/>
                          </a:solidFill>
                          <a:latin typeface="Arial" pitchFamily="34" charset="0"/>
                          <a:ea typeface="+mn-ea"/>
                          <a:cs typeface="Arial" pitchFamily="34" charset="0"/>
                        </a:rPr>
                        <a:t>Food Items at short </a:t>
                      </a:r>
                      <a:r>
                        <a:rPr lang="en-US" sz="1600" b="1" kern="1200" spc="-30" dirty="0" smtClean="0">
                          <a:solidFill>
                            <a:schemeClr val="tx1"/>
                          </a:solidFill>
                          <a:latin typeface="Arial" pitchFamily="34" charset="0"/>
                          <a:ea typeface="+mn-ea"/>
                          <a:cs typeface="Arial" pitchFamily="34" charset="0"/>
                        </a:rPr>
                        <a:t>notice </a:t>
                      </a:r>
                      <a:r>
                        <a:rPr lang="en-US" sz="1600" b="1" kern="1200" spc="-30" dirty="0">
                          <a:solidFill>
                            <a:schemeClr val="tx1"/>
                          </a:solidFill>
                          <a:latin typeface="Arial" pitchFamily="34" charset="0"/>
                          <a:ea typeface="+mn-ea"/>
                          <a:cs typeface="Arial" pitchFamily="34" charset="0"/>
                        </a:rPr>
                        <a:t>by SDMA</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3653">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UN/INGOs/NGOs </a:t>
                      </a: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To coordinate and provide active support to SDMA for assessment and evacuation of vulnerable </a:t>
                      </a:r>
                      <a:r>
                        <a:rPr lang="en-US" sz="1600" b="1" kern="1200" spc="-30" dirty="0" smtClean="0">
                          <a:solidFill>
                            <a:schemeClr val="tx1"/>
                          </a:solidFill>
                          <a:latin typeface="Arial" pitchFamily="34" charset="0"/>
                          <a:ea typeface="+mn-ea"/>
                          <a:cs typeface="Arial" pitchFamily="34" charset="0"/>
                        </a:rPr>
                        <a:t>families</a:t>
                      </a:r>
                    </a:p>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smtClean="0">
                          <a:solidFill>
                            <a:schemeClr val="tx1"/>
                          </a:solidFill>
                          <a:latin typeface="Arial" pitchFamily="34" charset="0"/>
                          <a:ea typeface="+mn-ea"/>
                          <a:cs typeface="Arial" pitchFamily="34" charset="0"/>
                        </a:rPr>
                        <a:t>Provision </a:t>
                      </a:r>
                      <a:r>
                        <a:rPr lang="en-US" sz="1600" b="1" kern="1200" spc="-30" dirty="0">
                          <a:solidFill>
                            <a:schemeClr val="tx1"/>
                          </a:solidFill>
                          <a:latin typeface="Arial" pitchFamily="34" charset="0"/>
                          <a:ea typeface="+mn-ea"/>
                          <a:cs typeface="Arial" pitchFamily="34" charset="0"/>
                        </a:rPr>
                        <a:t>of Food &amp; NFIs, Tents </a:t>
                      </a:r>
                      <a:r>
                        <a:rPr lang="en-US" sz="1600" b="1" kern="1200" spc="-30" dirty="0" smtClean="0">
                          <a:solidFill>
                            <a:schemeClr val="tx1"/>
                          </a:solidFill>
                          <a:latin typeface="Arial" pitchFamily="34" charset="0"/>
                          <a:ea typeface="+mn-ea"/>
                          <a:cs typeface="Arial" pitchFamily="34" charset="0"/>
                        </a:rPr>
                        <a:t>&amp; Medicines</a:t>
                      </a:r>
                    </a:p>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smtClean="0">
                          <a:solidFill>
                            <a:schemeClr val="tx1"/>
                          </a:solidFill>
                          <a:latin typeface="Arial" pitchFamily="34" charset="0"/>
                          <a:ea typeface="+mn-ea"/>
                          <a:cs typeface="Arial" pitchFamily="34" charset="0"/>
                        </a:rPr>
                        <a:t>Provision </a:t>
                      </a:r>
                      <a:r>
                        <a:rPr lang="en-US" sz="1600" b="1" kern="1200" spc="-30" dirty="0">
                          <a:solidFill>
                            <a:schemeClr val="tx1"/>
                          </a:solidFill>
                          <a:latin typeface="Arial" pitchFamily="34" charset="0"/>
                          <a:ea typeface="+mn-ea"/>
                          <a:cs typeface="Arial" pitchFamily="34" charset="0"/>
                        </a:rPr>
                        <a:t>of WASH &amp; </a:t>
                      </a:r>
                      <a:r>
                        <a:rPr lang="en-US" sz="1600" b="1" kern="1200" spc="-30" dirty="0" smtClean="0">
                          <a:solidFill>
                            <a:schemeClr val="tx1"/>
                          </a:solidFill>
                          <a:latin typeface="Arial" pitchFamily="34" charset="0"/>
                          <a:ea typeface="+mn-ea"/>
                          <a:cs typeface="Arial" pitchFamily="34" charset="0"/>
                        </a:rPr>
                        <a:t>WATSAN </a:t>
                      </a:r>
                      <a:r>
                        <a:rPr lang="en-US" sz="1600" b="1" kern="1200" spc="-30" dirty="0">
                          <a:solidFill>
                            <a:schemeClr val="tx1"/>
                          </a:solidFill>
                          <a:latin typeface="Arial" pitchFamily="34" charset="0"/>
                          <a:ea typeface="+mn-ea"/>
                          <a:cs typeface="Arial" pitchFamily="34" charset="0"/>
                        </a:rPr>
                        <a:t>Facilities for IDPs</a:t>
                      </a:r>
                    </a:p>
                    <a:p>
                      <a:pPr marL="274320" marR="0" indent="-274320" algn="l" defTabSz="914400" rtl="0" eaLnBrk="1" latinLnBrk="0" hangingPunct="1">
                        <a:lnSpc>
                          <a:spcPct val="100000"/>
                        </a:lnSpc>
                        <a:spcBef>
                          <a:spcPts val="0"/>
                        </a:spcBef>
                        <a:spcAft>
                          <a:spcPts val="0"/>
                        </a:spcAft>
                        <a:buFont typeface="Arial" pitchFamily="34" charset="0"/>
                        <a:buChar char="•"/>
                      </a:pPr>
                      <a:r>
                        <a:rPr lang="en-US" sz="1600" b="1" kern="1200" spc="-30" dirty="0">
                          <a:solidFill>
                            <a:schemeClr val="tx1"/>
                          </a:solidFill>
                          <a:latin typeface="Arial" pitchFamily="34" charset="0"/>
                          <a:ea typeface="+mn-ea"/>
                          <a:cs typeface="Arial" pitchFamily="34" charset="0"/>
                        </a:rPr>
                        <a:t>To ensure all types of humanitarian assistance as per </a:t>
                      </a:r>
                      <a:r>
                        <a:rPr lang="en-US" sz="1600" b="1" kern="1200" spc="-30" dirty="0" smtClean="0">
                          <a:solidFill>
                            <a:schemeClr val="tx1"/>
                          </a:solidFill>
                          <a:latin typeface="Arial" pitchFamily="34" charset="0"/>
                          <a:ea typeface="+mn-ea"/>
                          <a:cs typeface="Arial" pitchFamily="34" charset="0"/>
                        </a:rPr>
                        <a:t>mandate </a:t>
                      </a:r>
                      <a:r>
                        <a:rPr lang="en-US" sz="1600" b="1" kern="1200" spc="-30" dirty="0">
                          <a:solidFill>
                            <a:schemeClr val="tx1"/>
                          </a:solidFill>
                          <a:latin typeface="Arial" pitchFamily="34" charset="0"/>
                          <a:ea typeface="+mn-ea"/>
                          <a:cs typeface="Arial" pitchFamily="34" charset="0"/>
                        </a:rPr>
                        <a:t>and resource </a:t>
                      </a:r>
                      <a:r>
                        <a:rPr lang="en-US" sz="1600" b="1" kern="1200" spc="-30" dirty="0" smtClean="0">
                          <a:solidFill>
                            <a:schemeClr val="tx1"/>
                          </a:solidFill>
                          <a:latin typeface="Arial" pitchFamily="34" charset="0"/>
                          <a:ea typeface="+mn-ea"/>
                          <a:cs typeface="Arial" pitchFamily="34" charset="0"/>
                        </a:rPr>
                        <a:t>availability</a:t>
                      </a:r>
                      <a:endParaRPr lang="en-US" sz="1600" b="1" kern="1200" spc="-30" dirty="0">
                        <a:solidFill>
                          <a:schemeClr val="tx1"/>
                        </a:solidFill>
                        <a:latin typeface="Arial" pitchFamily="34" charset="0"/>
                        <a:ea typeface="+mn-ea"/>
                        <a:cs typeface="Arial" pitchFamily="34" charset="0"/>
                      </a:endParaRPr>
                    </a:p>
                  </a:txBody>
                  <a:tcPr marL="64692" marR="64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itle 3"/>
          <p:cNvSpPr txBox="1">
            <a:spLocks/>
          </p:cNvSpPr>
          <p:nvPr/>
        </p:nvSpPr>
        <p:spPr>
          <a:xfrm>
            <a:off x="0" y="522509"/>
            <a:ext cx="100584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Roles and Responsibilities of Stakeholders</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
        <p:nvSpPr>
          <p:cNvPr id="4" name="TextBox 6"/>
          <p:cNvSpPr txBox="1">
            <a:spLocks noChangeArrowheads="1"/>
          </p:cNvSpPr>
          <p:nvPr/>
        </p:nvSpPr>
        <p:spPr bwMode="auto">
          <a:xfrm>
            <a:off x="8693033" y="6926041"/>
            <a:ext cx="1005840" cy="461665"/>
          </a:xfrm>
          <a:prstGeom prst="rect">
            <a:avLst/>
          </a:prstGeom>
          <a:noFill/>
          <a:ln w="9525">
            <a:noFill/>
            <a:miter lim="800000"/>
            <a:headEnd/>
            <a:tailEnd/>
          </a:ln>
        </p:spPr>
        <p:txBody>
          <a:bodyPr>
            <a:spAutoFit/>
          </a:bodyPr>
          <a:lstStyle/>
          <a:p>
            <a:pPr algn="ctr">
              <a:defRPr/>
            </a:pPr>
            <a:r>
              <a:rPr lang="en-US" sz="2400" b="1" u="sng" dirty="0">
                <a:latin typeface="Arial" pitchFamily="34" charset="0"/>
                <a:cs typeface="Arial" pitchFamily="34" charset="0"/>
              </a:rPr>
              <a:t>Cont.</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8130" y="1104406"/>
          <a:ext cx="9666514" cy="6400800"/>
        </p:xfrm>
        <a:graphic>
          <a:graphicData uri="http://schemas.openxmlformats.org/drawingml/2006/table">
            <a:tbl>
              <a:tblPr>
                <a:tableStyleId>{616DA210-FB5B-4158-B5E0-FEB733F419BA}</a:tableStyleId>
              </a:tblPr>
              <a:tblGrid>
                <a:gridCol w="2381605"/>
                <a:gridCol w="7284909"/>
              </a:tblGrid>
              <a:tr h="589456">
                <a:tc>
                  <a:txBody>
                    <a:bodyPr/>
                    <a:lstStyle/>
                    <a:p>
                      <a:pPr marL="0" marR="0">
                        <a:lnSpc>
                          <a:spcPct val="115000"/>
                        </a:lnSpc>
                        <a:spcBef>
                          <a:spcPts val="0"/>
                        </a:spcBef>
                        <a:spcAft>
                          <a:spcPts val="0"/>
                        </a:spcAft>
                      </a:pPr>
                      <a:r>
                        <a:rPr lang="en-US" sz="2000" kern="1200" dirty="0" smtClean="0">
                          <a:effectLst>
                            <a:outerShdw blurRad="38100" dist="38100" dir="2700000" algn="tl">
                              <a:srgbClr val="000000">
                                <a:alpha val="43137"/>
                              </a:srgbClr>
                            </a:outerShdw>
                          </a:effectLst>
                        </a:rPr>
                        <a:t>Food Department</a:t>
                      </a:r>
                      <a:endParaRPr lang="en-US" sz="20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4692" marR="64692" marT="0" marB="0"/>
                </a:tc>
                <a:tc>
                  <a:txBody>
                    <a:bodyPr/>
                    <a:lstStyle/>
                    <a:p>
                      <a:pPr marL="274320" marR="0" indent="-274320">
                        <a:lnSpc>
                          <a:spcPct val="100000"/>
                        </a:lnSpc>
                        <a:spcBef>
                          <a:spcPts val="0"/>
                        </a:spcBef>
                        <a:spcAft>
                          <a:spcPts val="0"/>
                        </a:spcAft>
                        <a:buFont typeface="Arial" pitchFamily="34" charset="0"/>
                        <a:buChar char="•"/>
                      </a:pPr>
                      <a:r>
                        <a:rPr lang="en-US" sz="2000" kern="1200" dirty="0" smtClean="0"/>
                        <a:t>Keeping stock of wheat</a:t>
                      </a:r>
                      <a:r>
                        <a:rPr lang="en-US" sz="2000" kern="1200" baseline="0" dirty="0" smtClean="0"/>
                        <a:t> available as per the requirement at various places in the State</a:t>
                      </a:r>
                      <a:endParaRPr lang="en-US" sz="2000" b="1" kern="1200" dirty="0" smtClean="0">
                        <a:latin typeface="Arial" pitchFamily="34" charset="0"/>
                        <a:cs typeface="Arial" pitchFamily="34" charset="0"/>
                      </a:endParaRPr>
                    </a:p>
                  </a:txBody>
                  <a:tcPr marL="64692" marR="64692" marT="0" marB="0"/>
                </a:tc>
              </a:tr>
              <a:tr h="1959943">
                <a:tc>
                  <a:txBody>
                    <a:bodyPr/>
                    <a:lstStyle/>
                    <a:p>
                      <a:pPr marL="0" marR="0">
                        <a:lnSpc>
                          <a:spcPct val="115000"/>
                        </a:lnSpc>
                        <a:spcBef>
                          <a:spcPts val="0"/>
                        </a:spcBef>
                        <a:spcAft>
                          <a:spcPts val="0"/>
                        </a:spcAft>
                      </a:pPr>
                      <a:r>
                        <a:rPr lang="en-US" sz="2000" dirty="0" smtClean="0">
                          <a:effectLst>
                            <a:outerShdw blurRad="38100" dist="38100" dir="2700000" algn="tl">
                              <a:srgbClr val="000000">
                                <a:alpha val="43137"/>
                              </a:srgbClr>
                            </a:outerShdw>
                          </a:effectLst>
                        </a:rPr>
                        <a:t>Information Department</a:t>
                      </a:r>
                      <a:endParaRPr lang="en-US" sz="20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4692" marR="64692" marT="0" marB="0"/>
                </a:tc>
                <a:tc>
                  <a:txBody>
                    <a:bodyPr/>
                    <a:lstStyle/>
                    <a:p>
                      <a:pPr marL="274320" marR="0" indent="-274320">
                        <a:lnSpc>
                          <a:spcPct val="95000"/>
                        </a:lnSpc>
                        <a:spcBef>
                          <a:spcPts val="0"/>
                        </a:spcBef>
                        <a:spcAft>
                          <a:spcPts val="0"/>
                        </a:spcAft>
                        <a:buFont typeface="Arial" pitchFamily="34" charset="0"/>
                        <a:buChar char="•"/>
                      </a:pPr>
                      <a:r>
                        <a:rPr lang="en-US" sz="2000" kern="1200" dirty="0" smtClean="0"/>
                        <a:t>Broadcast advance warnings to sensitize the public</a:t>
                      </a:r>
                    </a:p>
                    <a:p>
                      <a:pPr marL="274320" marR="0" indent="-274320">
                        <a:lnSpc>
                          <a:spcPct val="95000"/>
                        </a:lnSpc>
                        <a:spcBef>
                          <a:spcPts val="0"/>
                        </a:spcBef>
                        <a:spcAft>
                          <a:spcPts val="0"/>
                        </a:spcAft>
                        <a:buFont typeface="Arial" pitchFamily="34" charset="0"/>
                        <a:buChar char="•"/>
                      </a:pPr>
                      <a:r>
                        <a:rPr lang="en-US" sz="2000" kern="1200" dirty="0" smtClean="0"/>
                        <a:t>Guide the public about the nearby safer places, routes and other precautionary measures</a:t>
                      </a:r>
                    </a:p>
                    <a:p>
                      <a:pPr marL="274320" marR="0" indent="-274320">
                        <a:lnSpc>
                          <a:spcPct val="95000"/>
                        </a:lnSpc>
                        <a:spcBef>
                          <a:spcPts val="0"/>
                        </a:spcBef>
                        <a:spcAft>
                          <a:spcPts val="0"/>
                        </a:spcAft>
                        <a:buFont typeface="Arial" pitchFamily="34" charset="0"/>
                        <a:buChar char="•"/>
                      </a:pPr>
                      <a:r>
                        <a:rPr lang="en-US" sz="2000" kern="1200" dirty="0" smtClean="0"/>
                        <a:t>Publication of the flood-related reports on daily-basis in the local, regional and national newspapers</a:t>
                      </a:r>
                    </a:p>
                    <a:p>
                      <a:pPr marL="274320" marR="0" indent="-274320">
                        <a:lnSpc>
                          <a:spcPct val="95000"/>
                        </a:lnSpc>
                        <a:spcBef>
                          <a:spcPts val="0"/>
                        </a:spcBef>
                        <a:spcAft>
                          <a:spcPts val="0"/>
                        </a:spcAft>
                        <a:buFont typeface="Arial" pitchFamily="34" charset="0"/>
                        <a:buChar char="•"/>
                      </a:pPr>
                      <a:r>
                        <a:rPr lang="en-US" sz="2000" kern="1200" dirty="0" smtClean="0"/>
                        <a:t>Arrange press briefings/press conferences for any officer/official</a:t>
                      </a:r>
                      <a:endParaRPr lang="en-US" sz="2000" b="1" kern="1200" dirty="0">
                        <a:solidFill>
                          <a:schemeClr val="dk1"/>
                        </a:solidFill>
                        <a:latin typeface="Arial" pitchFamily="34" charset="0"/>
                        <a:ea typeface="+mn-ea"/>
                        <a:cs typeface="Arial" pitchFamily="34" charset="0"/>
                      </a:endParaRPr>
                    </a:p>
                  </a:txBody>
                  <a:tcPr marL="64692" marR="64692" marT="0" marB="0"/>
                </a:tc>
              </a:tr>
              <a:tr h="2799918">
                <a:tc>
                  <a:txBody>
                    <a:bodyPr/>
                    <a:lstStyle/>
                    <a:p>
                      <a:pPr marL="0" marR="0">
                        <a:lnSpc>
                          <a:spcPct val="115000"/>
                        </a:lnSpc>
                        <a:spcBef>
                          <a:spcPts val="0"/>
                        </a:spcBef>
                        <a:spcAft>
                          <a:spcPts val="0"/>
                        </a:spcAft>
                      </a:pPr>
                      <a:r>
                        <a:rPr lang="en-US" sz="2000" dirty="0" smtClean="0">
                          <a:effectLst>
                            <a:outerShdw blurRad="38100" dist="38100" dir="2700000" algn="tl">
                              <a:srgbClr val="000000">
                                <a:alpha val="43137"/>
                              </a:srgbClr>
                            </a:outerShdw>
                          </a:effectLst>
                        </a:rPr>
                        <a:t>Local Government &amp; Rural Development Department</a:t>
                      </a:r>
                      <a:endParaRPr lang="en-US" sz="20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4692" marR="64692" marT="0" marB="0"/>
                </a:tc>
                <a:tc>
                  <a:txBody>
                    <a:bodyPr/>
                    <a:lstStyle/>
                    <a:p>
                      <a:pPr marL="274320" marR="0" indent="-274320">
                        <a:lnSpc>
                          <a:spcPct val="95000"/>
                        </a:lnSpc>
                        <a:spcBef>
                          <a:spcPts val="0"/>
                        </a:spcBef>
                        <a:spcAft>
                          <a:spcPts val="0"/>
                        </a:spcAft>
                        <a:buFont typeface="Arial" pitchFamily="34" charset="0"/>
                        <a:buChar char="•"/>
                      </a:pPr>
                      <a:r>
                        <a:rPr lang="en-US" sz="2000" dirty="0" smtClean="0"/>
                        <a:t>Arrange potable drinking water and sanitation facilities for flood</a:t>
                      </a:r>
                      <a:r>
                        <a:rPr lang="en-US" sz="2000" baseline="0" dirty="0" smtClean="0"/>
                        <a:t> affected areas</a:t>
                      </a:r>
                    </a:p>
                    <a:p>
                      <a:pPr marL="274320" marR="0" indent="-274320">
                        <a:lnSpc>
                          <a:spcPct val="95000"/>
                        </a:lnSpc>
                        <a:spcBef>
                          <a:spcPts val="0"/>
                        </a:spcBef>
                        <a:spcAft>
                          <a:spcPts val="0"/>
                        </a:spcAft>
                        <a:buFont typeface="Arial" pitchFamily="34" charset="0"/>
                        <a:buChar char="•"/>
                      </a:pPr>
                      <a:r>
                        <a:rPr lang="en-US" sz="2000" baseline="0" dirty="0" smtClean="0"/>
                        <a:t>Arrange for the removal of carcasses and debris after floods</a:t>
                      </a:r>
                    </a:p>
                    <a:p>
                      <a:pPr marL="274320" marR="0" indent="-274320">
                        <a:lnSpc>
                          <a:spcPct val="95000"/>
                        </a:lnSpc>
                        <a:spcBef>
                          <a:spcPts val="0"/>
                        </a:spcBef>
                        <a:spcAft>
                          <a:spcPts val="0"/>
                        </a:spcAft>
                        <a:buFont typeface="Arial" pitchFamily="34" charset="0"/>
                        <a:buChar char="•"/>
                      </a:pPr>
                      <a:r>
                        <a:rPr lang="en-US" sz="2000" baseline="0" dirty="0" smtClean="0"/>
                        <a:t>Immediate restoration of water supply, sanitation, cause ways, culverts, links roads, street lights and public latrines</a:t>
                      </a:r>
                    </a:p>
                    <a:p>
                      <a:pPr marL="274320" marR="0" indent="-274320">
                        <a:lnSpc>
                          <a:spcPct val="95000"/>
                        </a:lnSpc>
                        <a:spcBef>
                          <a:spcPts val="0"/>
                        </a:spcBef>
                        <a:spcAft>
                          <a:spcPts val="0"/>
                        </a:spcAft>
                        <a:buFont typeface="Arial" pitchFamily="34" charset="0"/>
                        <a:buChar char="•"/>
                      </a:pPr>
                      <a:r>
                        <a:rPr lang="en-US" sz="2000" baseline="0" dirty="0" smtClean="0"/>
                        <a:t>Coordinate with humanitarian agencies </a:t>
                      </a:r>
                      <a:r>
                        <a:rPr lang="en-US" sz="2000" baseline="0" dirty="0" err="1" smtClean="0"/>
                        <a:t>i.e</a:t>
                      </a:r>
                      <a:r>
                        <a:rPr lang="en-US" sz="2000" baseline="0" dirty="0" smtClean="0"/>
                        <a:t>, INGOs, NGOs and UN agencies to make up the short falls</a:t>
                      </a:r>
                    </a:p>
                    <a:p>
                      <a:pPr marL="274320" marR="0" indent="-274320">
                        <a:lnSpc>
                          <a:spcPct val="95000"/>
                        </a:lnSpc>
                        <a:spcBef>
                          <a:spcPts val="0"/>
                        </a:spcBef>
                        <a:spcAft>
                          <a:spcPts val="0"/>
                        </a:spcAft>
                        <a:buFont typeface="Arial" pitchFamily="34" charset="0"/>
                        <a:buChar char="•"/>
                      </a:pPr>
                      <a:r>
                        <a:rPr lang="en-US" sz="2000" baseline="0" dirty="0" smtClean="0"/>
                        <a:t>Arrange for requisite Water and Sanitation in all the earmarked evacuation centers in coordination with education department</a:t>
                      </a:r>
                      <a:endParaRPr lang="en-US" sz="2000" b="1" dirty="0">
                        <a:latin typeface="Arial" pitchFamily="34" charset="0"/>
                        <a:ea typeface="Calibri"/>
                        <a:cs typeface="Arial" pitchFamily="34" charset="0"/>
                      </a:endParaRPr>
                    </a:p>
                  </a:txBody>
                  <a:tcPr marL="64692" marR="64692" marT="0" marB="0"/>
                </a:tc>
              </a:tr>
              <a:tr h="861477">
                <a:tc>
                  <a:txBody>
                    <a:bodyPr/>
                    <a:lstStyle/>
                    <a:p>
                      <a:pPr marL="0" marR="0">
                        <a:lnSpc>
                          <a:spcPct val="115000"/>
                        </a:lnSpc>
                        <a:spcBef>
                          <a:spcPts val="0"/>
                        </a:spcBef>
                        <a:spcAft>
                          <a:spcPts val="0"/>
                        </a:spcAft>
                      </a:pPr>
                      <a:r>
                        <a:rPr lang="en-US" sz="2000" dirty="0" smtClean="0">
                          <a:effectLst>
                            <a:outerShdw blurRad="38100" dist="38100" dir="2700000" algn="tl">
                              <a:srgbClr val="000000">
                                <a:alpha val="43137"/>
                              </a:srgbClr>
                            </a:outerShdw>
                          </a:effectLst>
                        </a:rPr>
                        <a:t>Board of Revenue</a:t>
                      </a:r>
                      <a:endParaRPr lang="en-US" sz="20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4692" marR="64692" marT="0" marB="0"/>
                </a:tc>
                <a:tc>
                  <a:txBody>
                    <a:bodyPr/>
                    <a:lstStyle/>
                    <a:p>
                      <a:pPr marL="274320" marR="0" indent="-274320">
                        <a:lnSpc>
                          <a:spcPct val="95000"/>
                        </a:lnSpc>
                        <a:spcBef>
                          <a:spcPts val="0"/>
                        </a:spcBef>
                        <a:spcAft>
                          <a:spcPts val="0"/>
                        </a:spcAft>
                        <a:buFont typeface="Arial" pitchFamily="34" charset="0"/>
                        <a:buChar char="•"/>
                      </a:pPr>
                      <a:r>
                        <a:rPr lang="en-US" sz="2000" dirty="0" smtClean="0"/>
                        <a:t>Recovery Need</a:t>
                      </a:r>
                      <a:r>
                        <a:rPr lang="en-US" sz="2000" baseline="0" dirty="0" smtClean="0"/>
                        <a:t> Assessment</a:t>
                      </a:r>
                    </a:p>
                    <a:p>
                      <a:pPr marL="274320" marR="0" indent="-274320">
                        <a:lnSpc>
                          <a:spcPct val="95000"/>
                        </a:lnSpc>
                        <a:spcBef>
                          <a:spcPts val="0"/>
                        </a:spcBef>
                        <a:spcAft>
                          <a:spcPts val="0"/>
                        </a:spcAft>
                        <a:buFont typeface="Arial" pitchFamily="34" charset="0"/>
                        <a:buChar char="•"/>
                      </a:pPr>
                      <a:r>
                        <a:rPr lang="en-US" sz="2000" baseline="0" dirty="0" smtClean="0"/>
                        <a:t>Damage Need Assessment</a:t>
                      </a:r>
                    </a:p>
                    <a:p>
                      <a:pPr marL="274320" marR="0" indent="-274320">
                        <a:lnSpc>
                          <a:spcPct val="95000"/>
                        </a:lnSpc>
                        <a:spcBef>
                          <a:spcPts val="0"/>
                        </a:spcBef>
                        <a:spcAft>
                          <a:spcPts val="0"/>
                        </a:spcAft>
                        <a:buFont typeface="Arial" pitchFamily="34" charset="0"/>
                        <a:buChar char="•"/>
                      </a:pPr>
                      <a:r>
                        <a:rPr lang="en-US" sz="2000" baseline="0" dirty="0" smtClean="0"/>
                        <a:t>Coordination for early recovery &amp; rehabilitation</a:t>
                      </a:r>
                      <a:endParaRPr lang="en-US" sz="2000" b="1" dirty="0">
                        <a:latin typeface="Arial" pitchFamily="34" charset="0"/>
                        <a:ea typeface="Calibri"/>
                        <a:cs typeface="Arial" pitchFamily="34" charset="0"/>
                      </a:endParaRPr>
                    </a:p>
                  </a:txBody>
                  <a:tcPr marL="64692" marR="64692" marT="0" marB="0"/>
                </a:tc>
              </a:tr>
            </a:tbl>
          </a:graphicData>
        </a:graphic>
      </p:graphicFrame>
      <p:sp>
        <p:nvSpPr>
          <p:cNvPr id="8" name="Title 3"/>
          <p:cNvSpPr txBox="1">
            <a:spLocks/>
          </p:cNvSpPr>
          <p:nvPr/>
        </p:nvSpPr>
        <p:spPr>
          <a:xfrm>
            <a:off x="0" y="482774"/>
            <a:ext cx="100584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Roles and Responsibilities of Stakeholders</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9735"/>
            <a:ext cx="9839739" cy="5801715"/>
          </a:xfrm>
        </p:spPr>
        <p:txBody>
          <a:bodyPr/>
          <a:lstStyle/>
          <a:p>
            <a:pPr marL="274320" indent="-274320" algn="just">
              <a:lnSpc>
                <a:spcPct val="150000"/>
              </a:lnSpc>
              <a:spcBef>
                <a:spcPts val="1200"/>
              </a:spcBef>
            </a:pPr>
            <a:r>
              <a:rPr lang="en-US" sz="2000" b="1" dirty="0" smtClean="0">
                <a:latin typeface="Arial" pitchFamily="34" charset="0"/>
                <a:cs typeface="Arial" pitchFamily="34" charset="0"/>
              </a:rPr>
              <a:t>SDMA will play a lead role during monsoon emergency in AJK - focal point for coordination</a:t>
            </a:r>
          </a:p>
          <a:p>
            <a:pPr marL="274320" indent="-274320" algn="just">
              <a:lnSpc>
                <a:spcPct val="150000"/>
              </a:lnSpc>
              <a:spcBef>
                <a:spcPts val="1200"/>
              </a:spcBef>
            </a:pPr>
            <a:r>
              <a:rPr lang="en-US" sz="2000" b="1" dirty="0" smtClean="0">
                <a:latin typeface="Arial" pitchFamily="34" charset="0"/>
                <a:cs typeface="Arial" pitchFamily="34" charset="0"/>
              </a:rPr>
              <a:t>State level Emergency Operation Center (SEOC) will remain active and operational 24/07 for coordination among all the districts</a:t>
            </a:r>
          </a:p>
          <a:p>
            <a:pPr marL="274320" indent="-274320" algn="just">
              <a:lnSpc>
                <a:spcPct val="150000"/>
              </a:lnSpc>
              <a:spcBef>
                <a:spcPts val="1200"/>
              </a:spcBef>
            </a:pPr>
            <a:r>
              <a:rPr lang="en-US" sz="2000" b="1" dirty="0" smtClean="0">
                <a:latin typeface="Arial" pitchFamily="34" charset="0"/>
                <a:cs typeface="Arial" pitchFamily="34" charset="0"/>
              </a:rPr>
              <a:t>SEOC will keep close contact with Pakistan MET department, NDMA, Pakistan Army, UN agencies, Red Crescent and all other concerned stakeholders</a:t>
            </a:r>
          </a:p>
          <a:p>
            <a:pPr marL="274320" indent="-274320" algn="just">
              <a:lnSpc>
                <a:spcPct val="150000"/>
              </a:lnSpc>
              <a:spcBef>
                <a:spcPts val="1200"/>
              </a:spcBef>
            </a:pPr>
            <a:r>
              <a:rPr lang="en-US" sz="2000" b="1" dirty="0" smtClean="0">
                <a:latin typeface="Arial" pitchFamily="34" charset="0"/>
                <a:cs typeface="Arial" pitchFamily="34" charset="0"/>
              </a:rPr>
              <a:t>District control rooms have been established by DDMA’s and will  remain active and operational round the clock </a:t>
            </a:r>
          </a:p>
          <a:p>
            <a:pPr marL="274320" indent="-274320" algn="just">
              <a:lnSpc>
                <a:spcPct val="150000"/>
              </a:lnSpc>
              <a:spcBef>
                <a:spcPts val="1200"/>
              </a:spcBef>
            </a:pPr>
            <a:r>
              <a:rPr lang="en-US" sz="2000" b="1" dirty="0" smtClean="0">
                <a:latin typeface="Arial" pitchFamily="34" charset="0"/>
                <a:cs typeface="Arial" pitchFamily="34" charset="0"/>
              </a:rPr>
              <a:t>All the departments have their own contingency plans &amp; control rooms</a:t>
            </a:r>
            <a:endParaRPr lang="en-US" sz="2000" b="1" dirty="0">
              <a:latin typeface="Arial" pitchFamily="34" charset="0"/>
              <a:cs typeface="Arial" pitchFamily="34" charset="0"/>
            </a:endParaRPr>
          </a:p>
        </p:txBody>
      </p:sp>
      <p:sp>
        <p:nvSpPr>
          <p:cNvPr id="4" name="Title 3"/>
          <p:cNvSpPr txBox="1">
            <a:spLocks/>
          </p:cNvSpPr>
          <p:nvPr/>
        </p:nvSpPr>
        <p:spPr>
          <a:xfrm>
            <a:off x="425445" y="601527"/>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Response</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
        <p:nvSpPr>
          <p:cNvPr id="6" name="Content Placeholder 2"/>
          <p:cNvSpPr txBox="1">
            <a:spLocks/>
          </p:cNvSpPr>
          <p:nvPr/>
        </p:nvSpPr>
        <p:spPr>
          <a:xfrm>
            <a:off x="72887" y="1318088"/>
            <a:ext cx="9985513" cy="3323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marL="442198" marR="0" lvl="0" indent="-442198" algn="l" defTabSz="1018783"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Coordination and Operation</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37322" y="451260"/>
            <a:ext cx="9220200" cy="4708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4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Early Warning Mechanism</a:t>
            </a:r>
            <a:endParaRPr kumimoji="0" lang="en-US" sz="34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
        <p:nvSpPr>
          <p:cNvPr id="10" name="Text Box 26"/>
          <p:cNvSpPr txBox="1">
            <a:spLocks noChangeArrowheads="1"/>
          </p:cNvSpPr>
          <p:nvPr/>
        </p:nvSpPr>
        <p:spPr bwMode="auto">
          <a:xfrm>
            <a:off x="1020418" y="4729896"/>
            <a:ext cx="4233274" cy="981266"/>
          </a:xfrm>
          <a:prstGeom prst="rect">
            <a:avLst/>
          </a:prstGeom>
          <a:solidFill>
            <a:srgbClr val="339933"/>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23771" tIns="11885" rIns="23771" bIns="11885" anchor="ctr" anchorCtr="1"/>
          <a:lstStyle/>
          <a:p>
            <a:pPr algn="ctr">
              <a:defRPr/>
            </a:pPr>
            <a:r>
              <a:rPr lang="en-US" sz="2800" b="1" dirty="0" smtClean="0">
                <a:solidFill>
                  <a:schemeClr val="bg1"/>
                </a:solidFill>
                <a:latin typeface="Times New Roman" pitchFamily="18" charset="0"/>
                <a:cs typeface="Times New Roman" pitchFamily="18" charset="0"/>
              </a:rPr>
              <a:t>SDMA</a:t>
            </a:r>
            <a:endParaRPr lang="en-US" sz="2800" b="1" dirty="0">
              <a:solidFill>
                <a:schemeClr val="bg1"/>
              </a:solidFill>
              <a:latin typeface="Times New Roman" pitchFamily="18" charset="0"/>
              <a:cs typeface="Times New Roman" pitchFamily="18" charset="0"/>
            </a:endParaRPr>
          </a:p>
        </p:txBody>
      </p:sp>
      <p:sp>
        <p:nvSpPr>
          <p:cNvPr id="19" name="Text Box 26"/>
          <p:cNvSpPr txBox="1">
            <a:spLocks noChangeArrowheads="1"/>
          </p:cNvSpPr>
          <p:nvPr/>
        </p:nvSpPr>
        <p:spPr bwMode="auto">
          <a:xfrm>
            <a:off x="1014783" y="949962"/>
            <a:ext cx="4233078" cy="985044"/>
          </a:xfrm>
          <a:prstGeom prst="rect">
            <a:avLst/>
          </a:prstGeom>
          <a:solidFill>
            <a:srgbClr val="0070C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lIns="23771" tIns="11885" rIns="23771" bIns="11885" anchor="ctr" anchorCtr="1"/>
          <a:lstStyle/>
          <a:p>
            <a:pPr algn="ctr">
              <a:defRPr/>
            </a:pPr>
            <a:r>
              <a:rPr lang="en-US" sz="2600" b="1" dirty="0" smtClean="0">
                <a:solidFill>
                  <a:schemeClr val="bg1"/>
                </a:solidFill>
                <a:latin typeface="Times New Roman" pitchFamily="18" charset="0"/>
                <a:cs typeface="Times New Roman" pitchFamily="18" charset="0"/>
              </a:rPr>
              <a:t>Pak Metrological Department</a:t>
            </a:r>
            <a:endParaRPr lang="en-US" sz="2600" b="1" dirty="0">
              <a:solidFill>
                <a:schemeClr val="bg1"/>
              </a:solidFill>
              <a:latin typeface="Times New Roman" pitchFamily="18" charset="0"/>
              <a:cs typeface="Times New Roman" pitchFamily="18" charset="0"/>
            </a:endParaRPr>
          </a:p>
        </p:txBody>
      </p:sp>
      <p:sp>
        <p:nvSpPr>
          <p:cNvPr id="20" name="Text Box 26"/>
          <p:cNvSpPr txBox="1">
            <a:spLocks noChangeArrowheads="1"/>
          </p:cNvSpPr>
          <p:nvPr/>
        </p:nvSpPr>
        <p:spPr bwMode="auto">
          <a:xfrm>
            <a:off x="1014587" y="2164400"/>
            <a:ext cx="4233274" cy="981266"/>
          </a:xfrm>
          <a:prstGeom prst="rect">
            <a:avLst/>
          </a:prstGeom>
          <a:solidFill>
            <a:srgbClr val="00CCFF"/>
          </a:solidFill>
          <a:ln>
            <a:headEnd/>
            <a:tailEnd/>
          </a:ln>
        </p:spPr>
        <p:style>
          <a:lnRef idx="3">
            <a:schemeClr val="lt1"/>
          </a:lnRef>
          <a:fillRef idx="1">
            <a:schemeClr val="accent5"/>
          </a:fillRef>
          <a:effectRef idx="1">
            <a:schemeClr val="accent5"/>
          </a:effectRef>
          <a:fontRef idx="minor">
            <a:schemeClr val="lt1"/>
          </a:fontRef>
        </p:style>
        <p:txBody>
          <a:bodyPr lIns="23771" tIns="11885" rIns="23771" bIns="11885" anchor="ctr" anchorCtr="1"/>
          <a:lstStyle/>
          <a:p>
            <a:pPr algn="ctr">
              <a:defRPr/>
            </a:pPr>
            <a:r>
              <a:rPr lang="en-US" sz="2600" b="1" dirty="0" smtClean="0">
                <a:solidFill>
                  <a:schemeClr val="tx1"/>
                </a:solidFill>
                <a:latin typeface="Times New Roman" pitchFamily="18" charset="0"/>
                <a:cs typeface="Times New Roman" pitchFamily="18" charset="0"/>
              </a:rPr>
              <a:t>Federal Flood </a:t>
            </a:r>
          </a:p>
          <a:p>
            <a:pPr algn="ctr">
              <a:defRPr/>
            </a:pPr>
            <a:r>
              <a:rPr lang="en-US" sz="2600" b="1" dirty="0" smtClean="0">
                <a:solidFill>
                  <a:schemeClr val="tx1"/>
                </a:solidFill>
                <a:latin typeface="Times New Roman" pitchFamily="18" charset="0"/>
                <a:cs typeface="Times New Roman" pitchFamily="18" charset="0"/>
              </a:rPr>
              <a:t>Commission</a:t>
            </a:r>
            <a:endParaRPr lang="en-US" sz="2600" b="1" dirty="0">
              <a:solidFill>
                <a:schemeClr val="tx1"/>
              </a:solidFill>
              <a:latin typeface="Times New Roman" pitchFamily="18" charset="0"/>
              <a:cs typeface="Times New Roman" pitchFamily="18" charset="0"/>
            </a:endParaRPr>
          </a:p>
        </p:txBody>
      </p:sp>
      <p:sp>
        <p:nvSpPr>
          <p:cNvPr id="23" name="Text Box 26"/>
          <p:cNvSpPr txBox="1">
            <a:spLocks noChangeArrowheads="1"/>
          </p:cNvSpPr>
          <p:nvPr/>
        </p:nvSpPr>
        <p:spPr bwMode="auto">
          <a:xfrm>
            <a:off x="1038338" y="3447925"/>
            <a:ext cx="4233274" cy="981266"/>
          </a:xfrm>
          <a:prstGeom prst="rect">
            <a:avLst/>
          </a:prstGeom>
          <a:solidFill>
            <a:srgbClr val="92D050"/>
          </a:solidFill>
          <a:ln>
            <a:headEnd/>
            <a:tailEnd/>
          </a:ln>
        </p:spPr>
        <p:style>
          <a:lnRef idx="3">
            <a:schemeClr val="lt1"/>
          </a:lnRef>
          <a:fillRef idx="1">
            <a:schemeClr val="accent2"/>
          </a:fillRef>
          <a:effectRef idx="1">
            <a:schemeClr val="accent2"/>
          </a:effectRef>
          <a:fontRef idx="minor">
            <a:schemeClr val="lt1"/>
          </a:fontRef>
        </p:style>
        <p:txBody>
          <a:bodyPr lIns="23771" tIns="11885" rIns="23771" bIns="11885" anchor="ctr" anchorCtr="1"/>
          <a:lstStyle/>
          <a:p>
            <a:pPr algn="ctr">
              <a:defRPr/>
            </a:pPr>
            <a:r>
              <a:rPr lang="en-US" sz="2800" b="1" dirty="0" smtClean="0">
                <a:solidFill>
                  <a:schemeClr val="bg1"/>
                </a:solidFill>
                <a:latin typeface="Times New Roman" pitchFamily="18" charset="0"/>
                <a:cs typeface="Times New Roman" pitchFamily="18" charset="0"/>
              </a:rPr>
              <a:t>NDMA</a:t>
            </a:r>
            <a:endParaRPr lang="en-US" sz="2600" b="1" dirty="0">
              <a:solidFill>
                <a:schemeClr val="bg1"/>
              </a:solidFill>
              <a:latin typeface="Times New Roman" pitchFamily="18" charset="0"/>
              <a:cs typeface="Times New Roman" pitchFamily="18" charset="0"/>
            </a:endParaRPr>
          </a:p>
        </p:txBody>
      </p:sp>
      <p:sp>
        <p:nvSpPr>
          <p:cNvPr id="26" name="Line 30"/>
          <p:cNvSpPr>
            <a:spLocks noChangeShapeType="1"/>
          </p:cNvSpPr>
          <p:nvPr/>
        </p:nvSpPr>
        <p:spPr bwMode="auto">
          <a:xfrm flipH="1">
            <a:off x="5260009" y="3854491"/>
            <a:ext cx="1311965" cy="0"/>
          </a:xfrm>
          <a:prstGeom prst="line">
            <a:avLst/>
          </a:prstGeom>
          <a:noFill/>
          <a:ln w="9525">
            <a:solidFill>
              <a:srgbClr val="000000"/>
            </a:solidFill>
            <a:round/>
            <a:headEnd/>
            <a:tailEnd/>
          </a:ln>
        </p:spPr>
        <p:txBody>
          <a:bodyPr lIns="91429" tIns="45714" rIns="91429" bIns="45714"/>
          <a:lstStyle/>
          <a:p>
            <a:endParaRPr lang="en-US">
              <a:solidFill>
                <a:schemeClr val="tx1">
                  <a:lumMod val="95000"/>
                  <a:lumOff val="5000"/>
                </a:schemeClr>
              </a:solidFill>
            </a:endParaRPr>
          </a:p>
        </p:txBody>
      </p:sp>
      <p:sp>
        <p:nvSpPr>
          <p:cNvPr id="40" name="Text Box 7"/>
          <p:cNvSpPr txBox="1">
            <a:spLocks noChangeArrowheads="1"/>
          </p:cNvSpPr>
          <p:nvPr/>
        </p:nvSpPr>
        <p:spPr bwMode="auto">
          <a:xfrm>
            <a:off x="7116193" y="1435738"/>
            <a:ext cx="2239087" cy="485775"/>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100" b="1" dirty="0" smtClean="0">
              <a:solidFill>
                <a:schemeClr val="tx1">
                  <a:lumMod val="95000"/>
                  <a:lumOff val="5000"/>
                </a:schemeClr>
              </a:solidFill>
              <a:latin typeface="Times New Roman" pitchFamily="18" charset="0"/>
              <a:cs typeface="Times New Roman" pitchFamily="18" charset="0"/>
            </a:endParaRPr>
          </a:p>
          <a:p>
            <a:pPr algn="ctr">
              <a:defRPr/>
            </a:pPr>
            <a:r>
              <a:rPr lang="en-US" sz="1800" b="1" dirty="0" smtClean="0">
                <a:solidFill>
                  <a:schemeClr val="bg1"/>
                </a:solidFill>
                <a:latin typeface="Times New Roman" pitchFamily="18" charset="0"/>
                <a:cs typeface="Times New Roman" pitchFamily="18" charset="0"/>
              </a:rPr>
              <a:t>SMS</a:t>
            </a:r>
            <a:endParaRPr lang="en-US" sz="1100" b="1" dirty="0">
              <a:solidFill>
                <a:schemeClr val="bg1"/>
              </a:solidFill>
              <a:latin typeface="Times New Roman" pitchFamily="18" charset="0"/>
              <a:cs typeface="Times New Roman" pitchFamily="18" charset="0"/>
            </a:endParaRPr>
          </a:p>
          <a:p>
            <a:pPr algn="ctr">
              <a:defRPr/>
            </a:pPr>
            <a:endParaRPr lang="en-US" sz="1100" b="1" dirty="0">
              <a:solidFill>
                <a:schemeClr val="tx1">
                  <a:lumMod val="95000"/>
                  <a:lumOff val="5000"/>
                </a:schemeClr>
              </a:solidFill>
              <a:latin typeface="Times New Roman" pitchFamily="18" charset="0"/>
              <a:cs typeface="Times New Roman" pitchFamily="18" charset="0"/>
            </a:endParaRPr>
          </a:p>
        </p:txBody>
      </p:sp>
      <p:sp>
        <p:nvSpPr>
          <p:cNvPr id="41" name="Line 30"/>
          <p:cNvSpPr>
            <a:spLocks noChangeShapeType="1"/>
          </p:cNvSpPr>
          <p:nvPr/>
        </p:nvSpPr>
        <p:spPr bwMode="auto">
          <a:xfrm flipH="1">
            <a:off x="6567722" y="1128333"/>
            <a:ext cx="0" cy="272034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sp>
        <p:nvSpPr>
          <p:cNvPr id="55" name="Line 30"/>
          <p:cNvSpPr>
            <a:spLocks noChangeShapeType="1"/>
          </p:cNvSpPr>
          <p:nvPr/>
        </p:nvSpPr>
        <p:spPr bwMode="auto">
          <a:xfrm flipH="1">
            <a:off x="5245431" y="1126731"/>
            <a:ext cx="1311965" cy="0"/>
          </a:xfrm>
          <a:prstGeom prst="line">
            <a:avLst/>
          </a:prstGeom>
          <a:noFill/>
          <a:ln w="9525">
            <a:solidFill>
              <a:srgbClr val="000000"/>
            </a:solidFill>
            <a:round/>
            <a:headEnd/>
            <a:tailEnd/>
          </a:ln>
        </p:spPr>
        <p:txBody>
          <a:bodyPr lIns="91429" tIns="45714" rIns="91429" bIns="45714"/>
          <a:lstStyle/>
          <a:p>
            <a:endParaRPr lang="en-US">
              <a:solidFill>
                <a:schemeClr val="tx1">
                  <a:lumMod val="95000"/>
                  <a:lumOff val="5000"/>
                </a:schemeClr>
              </a:solidFill>
            </a:endParaRPr>
          </a:p>
        </p:txBody>
      </p:sp>
      <p:sp>
        <p:nvSpPr>
          <p:cNvPr id="56" name="Line 30"/>
          <p:cNvSpPr>
            <a:spLocks noChangeShapeType="1"/>
          </p:cNvSpPr>
          <p:nvPr/>
        </p:nvSpPr>
        <p:spPr bwMode="auto">
          <a:xfrm flipH="1">
            <a:off x="6573889" y="1739347"/>
            <a:ext cx="524786" cy="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sp>
        <p:nvSpPr>
          <p:cNvPr id="57" name="Text Box 7"/>
          <p:cNvSpPr txBox="1">
            <a:spLocks noChangeArrowheads="1"/>
          </p:cNvSpPr>
          <p:nvPr/>
        </p:nvSpPr>
        <p:spPr bwMode="auto">
          <a:xfrm>
            <a:off x="7116404" y="2329564"/>
            <a:ext cx="2239087" cy="485775"/>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100" b="1" dirty="0" smtClean="0">
              <a:solidFill>
                <a:schemeClr val="tx1">
                  <a:lumMod val="95000"/>
                  <a:lumOff val="5000"/>
                </a:schemeClr>
              </a:solidFill>
              <a:latin typeface="Times New Roman" pitchFamily="18" charset="0"/>
              <a:cs typeface="Times New Roman" pitchFamily="18" charset="0"/>
            </a:endParaRPr>
          </a:p>
          <a:p>
            <a:pPr algn="ctr">
              <a:defRPr/>
            </a:pPr>
            <a:r>
              <a:rPr lang="en-US" sz="1800" b="1" dirty="0" smtClean="0">
                <a:solidFill>
                  <a:schemeClr val="bg1"/>
                </a:solidFill>
                <a:latin typeface="Times New Roman" pitchFamily="18" charset="0"/>
                <a:cs typeface="Times New Roman" pitchFamily="18" charset="0"/>
              </a:rPr>
              <a:t>WhatsApp Group</a:t>
            </a:r>
            <a:endParaRPr lang="en-US" sz="1800" b="1" dirty="0">
              <a:solidFill>
                <a:schemeClr val="bg1"/>
              </a:solidFill>
              <a:latin typeface="Times New Roman" pitchFamily="18" charset="0"/>
              <a:cs typeface="Times New Roman" pitchFamily="18" charset="0"/>
            </a:endParaRPr>
          </a:p>
          <a:p>
            <a:pPr algn="ctr">
              <a:defRPr/>
            </a:pPr>
            <a:endParaRPr lang="en-US" sz="1100" b="1" dirty="0">
              <a:solidFill>
                <a:schemeClr val="tx1">
                  <a:lumMod val="95000"/>
                  <a:lumOff val="5000"/>
                </a:schemeClr>
              </a:solidFill>
              <a:latin typeface="Times New Roman" pitchFamily="18" charset="0"/>
              <a:cs typeface="Times New Roman" pitchFamily="18" charset="0"/>
            </a:endParaRPr>
          </a:p>
        </p:txBody>
      </p:sp>
      <p:sp>
        <p:nvSpPr>
          <p:cNvPr id="58" name="Line 30"/>
          <p:cNvSpPr>
            <a:spLocks noChangeShapeType="1"/>
          </p:cNvSpPr>
          <p:nvPr/>
        </p:nvSpPr>
        <p:spPr bwMode="auto">
          <a:xfrm flipH="1">
            <a:off x="6569544" y="2481368"/>
            <a:ext cx="524786" cy="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sp>
        <p:nvSpPr>
          <p:cNvPr id="59" name="Text Box 7"/>
          <p:cNvSpPr txBox="1">
            <a:spLocks noChangeArrowheads="1"/>
          </p:cNvSpPr>
          <p:nvPr/>
        </p:nvSpPr>
        <p:spPr bwMode="auto">
          <a:xfrm>
            <a:off x="7116378" y="2974025"/>
            <a:ext cx="2239087" cy="485775"/>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100" b="1" dirty="0" smtClean="0">
              <a:solidFill>
                <a:schemeClr val="tx1">
                  <a:lumMod val="95000"/>
                  <a:lumOff val="5000"/>
                </a:schemeClr>
              </a:solidFill>
              <a:latin typeface="Times New Roman" pitchFamily="18" charset="0"/>
              <a:cs typeface="Times New Roman" pitchFamily="18" charset="0"/>
            </a:endParaRPr>
          </a:p>
          <a:p>
            <a:pPr algn="ctr">
              <a:defRPr/>
            </a:pPr>
            <a:r>
              <a:rPr lang="en-US" sz="1800" b="1" dirty="0" smtClean="0">
                <a:solidFill>
                  <a:schemeClr val="bg1"/>
                </a:solidFill>
                <a:latin typeface="Times New Roman" pitchFamily="18" charset="0"/>
                <a:cs typeface="Times New Roman" pitchFamily="18" charset="0"/>
              </a:rPr>
              <a:t>Telephone-Fax</a:t>
            </a:r>
            <a:endParaRPr lang="en-US" sz="1800" b="1" dirty="0">
              <a:solidFill>
                <a:schemeClr val="bg1"/>
              </a:solidFill>
              <a:latin typeface="Times New Roman" pitchFamily="18" charset="0"/>
              <a:cs typeface="Times New Roman" pitchFamily="18" charset="0"/>
            </a:endParaRPr>
          </a:p>
          <a:p>
            <a:pPr algn="ctr">
              <a:defRPr/>
            </a:pPr>
            <a:endParaRPr lang="en-US" sz="1100" b="1" dirty="0">
              <a:solidFill>
                <a:schemeClr val="tx1">
                  <a:lumMod val="95000"/>
                  <a:lumOff val="5000"/>
                </a:schemeClr>
              </a:solidFill>
              <a:latin typeface="Times New Roman" pitchFamily="18" charset="0"/>
              <a:cs typeface="Times New Roman" pitchFamily="18" charset="0"/>
            </a:endParaRPr>
          </a:p>
        </p:txBody>
      </p:sp>
      <p:sp>
        <p:nvSpPr>
          <p:cNvPr id="60" name="Line 30"/>
          <p:cNvSpPr>
            <a:spLocks noChangeShapeType="1"/>
          </p:cNvSpPr>
          <p:nvPr/>
        </p:nvSpPr>
        <p:spPr bwMode="auto">
          <a:xfrm flipH="1">
            <a:off x="6574075" y="3135950"/>
            <a:ext cx="524786" cy="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cxnSp>
        <p:nvCxnSpPr>
          <p:cNvPr id="62" name="Straight Arrow Connector 61"/>
          <p:cNvCxnSpPr/>
          <p:nvPr/>
        </p:nvCxnSpPr>
        <p:spPr>
          <a:xfrm rot="5400000">
            <a:off x="3044719" y="2083060"/>
            <a:ext cx="323852" cy="76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66" name="Line 30"/>
          <p:cNvSpPr>
            <a:spLocks noChangeShapeType="1"/>
          </p:cNvSpPr>
          <p:nvPr/>
        </p:nvSpPr>
        <p:spPr bwMode="auto">
          <a:xfrm flipH="1">
            <a:off x="5259542" y="4949172"/>
            <a:ext cx="1311965" cy="0"/>
          </a:xfrm>
          <a:prstGeom prst="line">
            <a:avLst/>
          </a:prstGeom>
          <a:noFill/>
          <a:ln w="9525">
            <a:solidFill>
              <a:srgbClr val="000000"/>
            </a:solidFill>
            <a:round/>
            <a:headEnd/>
            <a:tailEnd/>
          </a:ln>
        </p:spPr>
        <p:txBody>
          <a:bodyPr lIns="91429" tIns="45714" rIns="91429" bIns="45714"/>
          <a:lstStyle/>
          <a:p>
            <a:endParaRPr lang="en-US">
              <a:solidFill>
                <a:schemeClr val="tx1">
                  <a:lumMod val="95000"/>
                  <a:lumOff val="5000"/>
                </a:schemeClr>
              </a:solidFill>
            </a:endParaRPr>
          </a:p>
        </p:txBody>
      </p:sp>
      <p:sp>
        <p:nvSpPr>
          <p:cNvPr id="67" name="Text Box 7"/>
          <p:cNvSpPr txBox="1">
            <a:spLocks noChangeArrowheads="1"/>
          </p:cNvSpPr>
          <p:nvPr/>
        </p:nvSpPr>
        <p:spPr bwMode="auto">
          <a:xfrm>
            <a:off x="7054544" y="4183740"/>
            <a:ext cx="2236720" cy="388620"/>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800" b="1" dirty="0" smtClean="0">
              <a:solidFill>
                <a:schemeClr val="bg1"/>
              </a:solidFill>
              <a:latin typeface="Times New Roman" pitchFamily="18" charset="0"/>
              <a:cs typeface="Times New Roman" pitchFamily="18" charset="0"/>
            </a:endParaRPr>
          </a:p>
          <a:p>
            <a:pPr algn="ctr">
              <a:defRPr/>
            </a:pPr>
            <a:r>
              <a:rPr lang="en-US" sz="1800" b="1" dirty="0" smtClean="0">
                <a:solidFill>
                  <a:schemeClr val="bg1"/>
                </a:solidFill>
                <a:latin typeface="Times New Roman" pitchFamily="18" charset="0"/>
                <a:cs typeface="Times New Roman" pitchFamily="18" charset="0"/>
              </a:rPr>
              <a:t>SMS</a:t>
            </a:r>
            <a:endParaRPr lang="en-US" sz="1800" b="1" dirty="0">
              <a:solidFill>
                <a:schemeClr val="bg1"/>
              </a:solidFill>
              <a:latin typeface="Times New Roman" pitchFamily="18" charset="0"/>
              <a:cs typeface="Times New Roman" pitchFamily="18" charset="0"/>
            </a:endParaRPr>
          </a:p>
          <a:p>
            <a:pPr algn="ctr">
              <a:defRPr/>
            </a:pPr>
            <a:endParaRPr lang="en-US" sz="1800" b="1" dirty="0">
              <a:solidFill>
                <a:schemeClr val="bg1"/>
              </a:solidFill>
              <a:latin typeface="Times New Roman" pitchFamily="18" charset="0"/>
              <a:cs typeface="Times New Roman" pitchFamily="18" charset="0"/>
            </a:endParaRPr>
          </a:p>
        </p:txBody>
      </p:sp>
      <p:sp>
        <p:nvSpPr>
          <p:cNvPr id="68" name="Line 30"/>
          <p:cNvSpPr>
            <a:spLocks noChangeShapeType="1"/>
          </p:cNvSpPr>
          <p:nvPr/>
        </p:nvSpPr>
        <p:spPr bwMode="auto">
          <a:xfrm flipH="1">
            <a:off x="6514272" y="4355785"/>
            <a:ext cx="0" cy="1165860"/>
          </a:xfrm>
          <a:prstGeom prst="line">
            <a:avLst/>
          </a:prstGeom>
          <a:noFill/>
          <a:ln w="9525">
            <a:solidFill>
              <a:srgbClr val="000000"/>
            </a:solidFill>
            <a:round/>
            <a:headEnd/>
            <a:tailEnd/>
          </a:ln>
        </p:spPr>
        <p:txBody>
          <a:bodyPr lIns="91429" tIns="45714" rIns="91429" bIns="45714"/>
          <a:lstStyle/>
          <a:p>
            <a:endParaRPr lang="en-US" sz="1800">
              <a:solidFill>
                <a:schemeClr val="bg1"/>
              </a:solidFill>
            </a:endParaRPr>
          </a:p>
        </p:txBody>
      </p:sp>
      <p:sp>
        <p:nvSpPr>
          <p:cNvPr id="70" name="Line 30"/>
          <p:cNvSpPr>
            <a:spLocks noChangeShapeType="1"/>
          </p:cNvSpPr>
          <p:nvPr/>
        </p:nvSpPr>
        <p:spPr bwMode="auto">
          <a:xfrm flipH="1">
            <a:off x="6518616" y="4364556"/>
            <a:ext cx="524786" cy="0"/>
          </a:xfrm>
          <a:prstGeom prst="line">
            <a:avLst/>
          </a:prstGeom>
          <a:noFill/>
          <a:ln w="9525">
            <a:solidFill>
              <a:srgbClr val="000000"/>
            </a:solidFill>
            <a:round/>
            <a:headEnd/>
            <a:tailEnd/>
          </a:ln>
        </p:spPr>
        <p:txBody>
          <a:bodyPr lIns="91429" tIns="45714" rIns="91429" bIns="45714"/>
          <a:lstStyle/>
          <a:p>
            <a:endParaRPr lang="en-US" sz="1800">
              <a:solidFill>
                <a:schemeClr val="bg1"/>
              </a:solidFill>
            </a:endParaRPr>
          </a:p>
        </p:txBody>
      </p:sp>
      <p:sp>
        <p:nvSpPr>
          <p:cNvPr id="71" name="Text Box 7"/>
          <p:cNvSpPr txBox="1">
            <a:spLocks noChangeArrowheads="1"/>
          </p:cNvSpPr>
          <p:nvPr/>
        </p:nvSpPr>
        <p:spPr bwMode="auto">
          <a:xfrm>
            <a:off x="7061131" y="4766670"/>
            <a:ext cx="2259288" cy="388620"/>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800" b="1" dirty="0" smtClean="0">
              <a:solidFill>
                <a:schemeClr val="bg1"/>
              </a:solidFill>
              <a:latin typeface="Times New Roman" pitchFamily="18" charset="0"/>
              <a:cs typeface="Times New Roman" pitchFamily="18" charset="0"/>
            </a:endParaRPr>
          </a:p>
          <a:p>
            <a:pPr algn="ctr">
              <a:defRPr/>
            </a:pPr>
            <a:r>
              <a:rPr lang="en-US" sz="1800" b="1" dirty="0" smtClean="0">
                <a:solidFill>
                  <a:schemeClr val="bg1"/>
                </a:solidFill>
                <a:latin typeface="Times New Roman" pitchFamily="18" charset="0"/>
                <a:cs typeface="Times New Roman" pitchFamily="18" charset="0"/>
              </a:rPr>
              <a:t>WhatsApp Group</a:t>
            </a:r>
            <a:endParaRPr lang="en-US" sz="1800" b="1" dirty="0">
              <a:solidFill>
                <a:schemeClr val="bg1"/>
              </a:solidFill>
              <a:latin typeface="Times New Roman" pitchFamily="18" charset="0"/>
              <a:cs typeface="Times New Roman" pitchFamily="18" charset="0"/>
            </a:endParaRPr>
          </a:p>
          <a:p>
            <a:pPr algn="ctr">
              <a:defRPr/>
            </a:pPr>
            <a:endParaRPr lang="en-US" sz="1800" b="1" dirty="0">
              <a:solidFill>
                <a:schemeClr val="bg1"/>
              </a:solidFill>
              <a:latin typeface="Times New Roman" pitchFamily="18" charset="0"/>
              <a:cs typeface="Times New Roman" pitchFamily="18" charset="0"/>
            </a:endParaRPr>
          </a:p>
        </p:txBody>
      </p:sp>
      <p:sp>
        <p:nvSpPr>
          <p:cNvPr id="72" name="Line 30"/>
          <p:cNvSpPr>
            <a:spLocks noChangeShapeType="1"/>
          </p:cNvSpPr>
          <p:nvPr/>
        </p:nvSpPr>
        <p:spPr bwMode="auto">
          <a:xfrm flipH="1">
            <a:off x="6514272" y="4952883"/>
            <a:ext cx="524786" cy="0"/>
          </a:xfrm>
          <a:prstGeom prst="line">
            <a:avLst/>
          </a:prstGeom>
          <a:noFill/>
          <a:ln w="9525">
            <a:solidFill>
              <a:srgbClr val="000000"/>
            </a:solidFill>
            <a:round/>
            <a:headEnd/>
            <a:tailEnd/>
          </a:ln>
        </p:spPr>
        <p:txBody>
          <a:bodyPr lIns="91429" tIns="45714" rIns="91429" bIns="45714"/>
          <a:lstStyle/>
          <a:p>
            <a:endParaRPr lang="en-US" sz="1800">
              <a:solidFill>
                <a:schemeClr val="bg1"/>
              </a:solidFill>
            </a:endParaRPr>
          </a:p>
        </p:txBody>
      </p:sp>
      <p:sp>
        <p:nvSpPr>
          <p:cNvPr id="73" name="Text Box 7"/>
          <p:cNvSpPr txBox="1">
            <a:spLocks noChangeArrowheads="1"/>
          </p:cNvSpPr>
          <p:nvPr/>
        </p:nvSpPr>
        <p:spPr bwMode="auto">
          <a:xfrm>
            <a:off x="7051995" y="5341503"/>
            <a:ext cx="2259313" cy="388620"/>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800" b="1" dirty="0" smtClean="0">
              <a:solidFill>
                <a:schemeClr val="bg1"/>
              </a:solidFill>
              <a:latin typeface="Times New Roman" pitchFamily="18" charset="0"/>
              <a:cs typeface="Times New Roman" pitchFamily="18" charset="0"/>
            </a:endParaRPr>
          </a:p>
          <a:p>
            <a:pPr algn="ctr">
              <a:defRPr/>
            </a:pPr>
            <a:r>
              <a:rPr lang="en-US" sz="1400" b="1" dirty="0" smtClean="0">
                <a:solidFill>
                  <a:schemeClr val="bg1"/>
                </a:solidFill>
                <a:latin typeface="Times New Roman" pitchFamily="18" charset="0"/>
                <a:cs typeface="Times New Roman" pitchFamily="18" charset="0"/>
              </a:rPr>
              <a:t>Telephone, Fax, Wireless</a:t>
            </a:r>
            <a:endParaRPr lang="en-US" sz="1400" b="1" dirty="0">
              <a:solidFill>
                <a:schemeClr val="bg1"/>
              </a:solidFill>
              <a:latin typeface="Times New Roman" pitchFamily="18" charset="0"/>
              <a:cs typeface="Times New Roman" pitchFamily="18" charset="0"/>
            </a:endParaRPr>
          </a:p>
          <a:p>
            <a:pPr algn="ctr">
              <a:defRPr/>
            </a:pPr>
            <a:endParaRPr lang="en-US" sz="1800" b="1" dirty="0">
              <a:solidFill>
                <a:schemeClr val="bg1"/>
              </a:solidFill>
              <a:latin typeface="Times New Roman" pitchFamily="18" charset="0"/>
              <a:cs typeface="Times New Roman" pitchFamily="18" charset="0"/>
            </a:endParaRPr>
          </a:p>
        </p:txBody>
      </p:sp>
      <p:sp>
        <p:nvSpPr>
          <p:cNvPr id="74" name="Line 30"/>
          <p:cNvSpPr>
            <a:spLocks noChangeShapeType="1"/>
          </p:cNvSpPr>
          <p:nvPr/>
        </p:nvSpPr>
        <p:spPr bwMode="auto">
          <a:xfrm flipH="1">
            <a:off x="6518803" y="5527717"/>
            <a:ext cx="524786" cy="0"/>
          </a:xfrm>
          <a:prstGeom prst="line">
            <a:avLst/>
          </a:prstGeom>
          <a:noFill/>
          <a:ln w="9525">
            <a:solidFill>
              <a:srgbClr val="000000"/>
            </a:solidFill>
            <a:round/>
            <a:headEnd/>
            <a:tailEnd/>
          </a:ln>
        </p:spPr>
        <p:txBody>
          <a:bodyPr lIns="91429" tIns="45714" rIns="91429" bIns="45714"/>
          <a:lstStyle/>
          <a:p>
            <a:endParaRPr lang="en-US" sz="1800">
              <a:solidFill>
                <a:schemeClr val="bg1"/>
              </a:solidFill>
            </a:endParaRPr>
          </a:p>
        </p:txBody>
      </p:sp>
      <p:cxnSp>
        <p:nvCxnSpPr>
          <p:cNvPr id="80" name="Straight Arrow Connector 79"/>
          <p:cNvCxnSpPr/>
          <p:nvPr/>
        </p:nvCxnSpPr>
        <p:spPr>
          <a:xfrm rot="5400000">
            <a:off x="3044719" y="3297494"/>
            <a:ext cx="323852" cy="76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2" name="Text Box 26"/>
          <p:cNvSpPr txBox="1">
            <a:spLocks noChangeArrowheads="1"/>
          </p:cNvSpPr>
          <p:nvPr/>
        </p:nvSpPr>
        <p:spPr bwMode="auto">
          <a:xfrm>
            <a:off x="1060141" y="6308662"/>
            <a:ext cx="4233274" cy="981266"/>
          </a:xfrm>
          <a:prstGeom prst="rect">
            <a:avLst/>
          </a:prstGeom>
          <a:solidFill>
            <a:schemeClr val="accent1">
              <a:lumMod val="1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lIns="23771" tIns="11885" rIns="23771" bIns="11885" anchor="ctr" anchorCtr="1"/>
          <a:lstStyle/>
          <a:p>
            <a:pPr algn="ctr">
              <a:defRPr/>
            </a:pPr>
            <a:r>
              <a:rPr lang="en-US" sz="2800" b="1" dirty="0" smtClean="0">
                <a:solidFill>
                  <a:schemeClr val="bg1"/>
                </a:solidFill>
                <a:latin typeface="Times New Roman" pitchFamily="18" charset="0"/>
                <a:cs typeface="Times New Roman" pitchFamily="18" charset="0"/>
              </a:rPr>
              <a:t>DDMA</a:t>
            </a:r>
            <a:endParaRPr lang="en-US" sz="2800" b="1" dirty="0">
              <a:solidFill>
                <a:schemeClr val="bg1"/>
              </a:solidFill>
              <a:latin typeface="Times New Roman" pitchFamily="18" charset="0"/>
              <a:cs typeface="Times New Roman" pitchFamily="18" charset="0"/>
            </a:endParaRPr>
          </a:p>
        </p:txBody>
      </p:sp>
      <p:sp>
        <p:nvSpPr>
          <p:cNvPr id="92" name="Line 30"/>
          <p:cNvSpPr>
            <a:spLocks noChangeShapeType="1"/>
          </p:cNvSpPr>
          <p:nvPr/>
        </p:nvSpPr>
        <p:spPr bwMode="auto">
          <a:xfrm flipH="1">
            <a:off x="5284304" y="6809625"/>
            <a:ext cx="1311965" cy="0"/>
          </a:xfrm>
          <a:prstGeom prst="line">
            <a:avLst/>
          </a:prstGeom>
          <a:noFill/>
          <a:ln w="9525">
            <a:solidFill>
              <a:srgbClr val="000000"/>
            </a:solidFill>
            <a:round/>
            <a:headEnd/>
            <a:tailEnd/>
          </a:ln>
        </p:spPr>
        <p:txBody>
          <a:bodyPr lIns="91429" tIns="45714" rIns="91429" bIns="45714"/>
          <a:lstStyle/>
          <a:p>
            <a:endParaRPr lang="en-US">
              <a:solidFill>
                <a:schemeClr val="tx1">
                  <a:lumMod val="95000"/>
                  <a:lumOff val="5000"/>
                </a:schemeClr>
              </a:solidFill>
            </a:endParaRPr>
          </a:p>
        </p:txBody>
      </p:sp>
      <p:sp>
        <p:nvSpPr>
          <p:cNvPr id="93" name="Text Box 7"/>
          <p:cNvSpPr txBox="1">
            <a:spLocks noChangeArrowheads="1"/>
          </p:cNvSpPr>
          <p:nvPr/>
        </p:nvSpPr>
        <p:spPr bwMode="auto">
          <a:xfrm>
            <a:off x="7051811" y="5999981"/>
            <a:ext cx="2239087" cy="388620"/>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800" b="1" dirty="0" smtClean="0">
              <a:solidFill>
                <a:schemeClr val="bg1"/>
              </a:solidFill>
              <a:latin typeface="Times New Roman" pitchFamily="18" charset="0"/>
              <a:cs typeface="Times New Roman" pitchFamily="18" charset="0"/>
            </a:endParaRPr>
          </a:p>
          <a:p>
            <a:pPr algn="ctr">
              <a:defRPr/>
            </a:pPr>
            <a:r>
              <a:rPr lang="en-US" b="1" dirty="0" smtClean="0">
                <a:solidFill>
                  <a:schemeClr val="bg1"/>
                </a:solidFill>
                <a:latin typeface="Times New Roman" pitchFamily="18" charset="0"/>
                <a:cs typeface="Times New Roman" pitchFamily="18" charset="0"/>
              </a:rPr>
              <a:t>Wireless </a:t>
            </a:r>
            <a:endParaRPr lang="en-US" sz="1800" b="1" dirty="0">
              <a:solidFill>
                <a:schemeClr val="bg1"/>
              </a:solidFill>
              <a:latin typeface="Times New Roman" pitchFamily="18" charset="0"/>
              <a:cs typeface="Times New Roman" pitchFamily="18" charset="0"/>
            </a:endParaRPr>
          </a:p>
          <a:p>
            <a:pPr algn="ctr">
              <a:defRPr/>
            </a:pPr>
            <a:endParaRPr lang="en-US" sz="1800" b="1" dirty="0">
              <a:solidFill>
                <a:schemeClr val="bg1"/>
              </a:solidFill>
              <a:latin typeface="Times New Roman" pitchFamily="18" charset="0"/>
              <a:cs typeface="Times New Roman" pitchFamily="18" charset="0"/>
            </a:endParaRPr>
          </a:p>
        </p:txBody>
      </p:sp>
      <p:sp>
        <p:nvSpPr>
          <p:cNvPr id="94" name="Line 30"/>
          <p:cNvSpPr>
            <a:spLocks noChangeShapeType="1"/>
          </p:cNvSpPr>
          <p:nvPr/>
        </p:nvSpPr>
        <p:spPr bwMode="auto">
          <a:xfrm flipH="1">
            <a:off x="6509718" y="6204433"/>
            <a:ext cx="0" cy="116586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sp>
        <p:nvSpPr>
          <p:cNvPr id="95" name="Line 30"/>
          <p:cNvSpPr>
            <a:spLocks noChangeShapeType="1"/>
          </p:cNvSpPr>
          <p:nvPr/>
        </p:nvSpPr>
        <p:spPr bwMode="auto">
          <a:xfrm flipH="1">
            <a:off x="6514062" y="6197347"/>
            <a:ext cx="524786" cy="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sp>
        <p:nvSpPr>
          <p:cNvPr id="96" name="Text Box 7"/>
          <p:cNvSpPr txBox="1">
            <a:spLocks noChangeArrowheads="1"/>
          </p:cNvSpPr>
          <p:nvPr/>
        </p:nvSpPr>
        <p:spPr bwMode="auto">
          <a:xfrm>
            <a:off x="7047466" y="6620061"/>
            <a:ext cx="2239087" cy="388620"/>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800" b="1" dirty="0" smtClean="0">
              <a:solidFill>
                <a:schemeClr val="bg1"/>
              </a:solidFill>
              <a:latin typeface="Times New Roman" pitchFamily="18" charset="0"/>
              <a:cs typeface="Times New Roman" pitchFamily="18" charset="0"/>
            </a:endParaRPr>
          </a:p>
          <a:p>
            <a:pPr algn="ctr">
              <a:defRPr/>
            </a:pPr>
            <a:r>
              <a:rPr lang="en-US" sz="1800" b="1" dirty="0" smtClean="0">
                <a:solidFill>
                  <a:schemeClr val="bg1"/>
                </a:solidFill>
                <a:latin typeface="Times New Roman" pitchFamily="18" charset="0"/>
                <a:cs typeface="Times New Roman" pitchFamily="18" charset="0"/>
              </a:rPr>
              <a:t>Public Announcement </a:t>
            </a:r>
            <a:endParaRPr lang="en-US" sz="1800" b="1" dirty="0">
              <a:solidFill>
                <a:schemeClr val="bg1"/>
              </a:solidFill>
              <a:latin typeface="Times New Roman" pitchFamily="18" charset="0"/>
              <a:cs typeface="Times New Roman" pitchFamily="18" charset="0"/>
            </a:endParaRPr>
          </a:p>
          <a:p>
            <a:pPr algn="ctr">
              <a:defRPr/>
            </a:pPr>
            <a:endParaRPr lang="en-US" sz="1800" b="1" dirty="0">
              <a:solidFill>
                <a:schemeClr val="bg1"/>
              </a:solidFill>
              <a:latin typeface="Times New Roman" pitchFamily="18" charset="0"/>
              <a:cs typeface="Times New Roman" pitchFamily="18" charset="0"/>
            </a:endParaRPr>
          </a:p>
        </p:txBody>
      </p:sp>
      <p:sp>
        <p:nvSpPr>
          <p:cNvPr id="97" name="Line 30"/>
          <p:cNvSpPr>
            <a:spLocks noChangeShapeType="1"/>
          </p:cNvSpPr>
          <p:nvPr/>
        </p:nvSpPr>
        <p:spPr bwMode="auto">
          <a:xfrm flipH="1">
            <a:off x="6509718" y="6807289"/>
            <a:ext cx="524786" cy="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sp>
        <p:nvSpPr>
          <p:cNvPr id="98" name="Text Box 7"/>
          <p:cNvSpPr txBox="1">
            <a:spLocks noChangeArrowheads="1"/>
          </p:cNvSpPr>
          <p:nvPr/>
        </p:nvSpPr>
        <p:spPr bwMode="auto">
          <a:xfrm>
            <a:off x="7056552" y="7212102"/>
            <a:ext cx="2239087" cy="323850"/>
          </a:xfrm>
          <a:prstGeom prst="rect">
            <a:avLst/>
          </a:prstGeom>
          <a:ln>
            <a:headEnd/>
            <a:tailEnd/>
          </a:ln>
        </p:spPr>
        <p:style>
          <a:lnRef idx="3">
            <a:schemeClr val="lt1"/>
          </a:lnRef>
          <a:fillRef idx="1001">
            <a:schemeClr val="dk2"/>
          </a:fillRef>
          <a:effectRef idx="1">
            <a:schemeClr val="accent3"/>
          </a:effectRef>
          <a:fontRef idx="minor">
            <a:schemeClr val="lt1"/>
          </a:fontRef>
        </p:style>
        <p:txBody>
          <a:bodyPr lIns="23771" tIns="11885" rIns="23771" bIns="11885" anchor="ctr"/>
          <a:lstStyle/>
          <a:p>
            <a:pPr algn="ctr">
              <a:defRPr/>
            </a:pPr>
            <a:endParaRPr lang="en-US" sz="1800" b="1" dirty="0" smtClean="0">
              <a:solidFill>
                <a:schemeClr val="bg1"/>
              </a:solidFill>
              <a:latin typeface="Times New Roman" pitchFamily="18" charset="0"/>
              <a:cs typeface="Times New Roman" pitchFamily="18" charset="0"/>
            </a:endParaRPr>
          </a:p>
          <a:p>
            <a:pPr algn="ctr">
              <a:defRPr/>
            </a:pPr>
            <a:r>
              <a:rPr lang="en-US" sz="1800" b="1" dirty="0" smtClean="0">
                <a:solidFill>
                  <a:schemeClr val="bg1"/>
                </a:solidFill>
                <a:latin typeface="Times New Roman" pitchFamily="18" charset="0"/>
                <a:cs typeface="Times New Roman" pitchFamily="18" charset="0"/>
              </a:rPr>
              <a:t>Telephone, Fax</a:t>
            </a:r>
            <a:endParaRPr lang="en-US" sz="1800" b="1" dirty="0">
              <a:solidFill>
                <a:schemeClr val="bg1"/>
              </a:solidFill>
              <a:latin typeface="Times New Roman" pitchFamily="18" charset="0"/>
              <a:cs typeface="Times New Roman" pitchFamily="18" charset="0"/>
            </a:endParaRPr>
          </a:p>
          <a:p>
            <a:pPr algn="ctr">
              <a:defRPr/>
            </a:pPr>
            <a:endParaRPr lang="en-US" sz="1800" b="1" dirty="0">
              <a:solidFill>
                <a:schemeClr val="bg1"/>
              </a:solidFill>
              <a:latin typeface="Times New Roman" pitchFamily="18" charset="0"/>
              <a:cs typeface="Times New Roman" pitchFamily="18" charset="0"/>
            </a:endParaRPr>
          </a:p>
        </p:txBody>
      </p:sp>
      <p:sp>
        <p:nvSpPr>
          <p:cNvPr id="99" name="Line 30"/>
          <p:cNvSpPr>
            <a:spLocks noChangeShapeType="1"/>
          </p:cNvSpPr>
          <p:nvPr/>
        </p:nvSpPr>
        <p:spPr bwMode="auto">
          <a:xfrm flipH="1">
            <a:off x="6514249" y="7374027"/>
            <a:ext cx="524786" cy="0"/>
          </a:xfrm>
          <a:prstGeom prst="line">
            <a:avLst/>
          </a:prstGeom>
          <a:noFill/>
          <a:ln w="9525">
            <a:solidFill>
              <a:srgbClr val="000000"/>
            </a:solidFill>
            <a:round/>
            <a:headEnd/>
            <a:tailEnd/>
          </a:ln>
        </p:spPr>
        <p:txBody>
          <a:bodyPr lIns="91429" tIns="45714" rIns="91429" bIns="45714"/>
          <a:lstStyle/>
          <a:p>
            <a:endParaRPr lang="en-US" sz="1800">
              <a:solidFill>
                <a:schemeClr val="tx1">
                  <a:lumMod val="95000"/>
                  <a:lumOff val="5000"/>
                </a:schemeClr>
              </a:solidFill>
            </a:endParaRPr>
          </a:p>
        </p:txBody>
      </p:sp>
      <p:cxnSp>
        <p:nvCxnSpPr>
          <p:cNvPr id="38" name="Straight Arrow Connector 37"/>
          <p:cNvCxnSpPr/>
          <p:nvPr/>
        </p:nvCxnSpPr>
        <p:spPr>
          <a:xfrm rot="16200000" flipH="1">
            <a:off x="3114677" y="4591610"/>
            <a:ext cx="233172" cy="29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rot="16200000" flipH="1">
            <a:off x="2940678" y="6002023"/>
            <a:ext cx="5829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1834719"/>
            <a:ext cx="9912626" cy="4488872"/>
          </a:xfrm>
        </p:spPr>
        <p:txBody>
          <a:bodyPr/>
          <a:lstStyle/>
          <a:p>
            <a:pPr marL="457200" lvl="0" indent="-457200">
              <a:spcBef>
                <a:spcPts val="2400"/>
              </a:spcBef>
            </a:pPr>
            <a:r>
              <a:rPr lang="en-US" sz="2200" b="1" dirty="0" smtClean="0">
                <a:latin typeface="Arial" pitchFamily="34" charset="0"/>
                <a:cs typeface="Arial" pitchFamily="34" charset="0"/>
              </a:rPr>
              <a:t>Rescue Operation 				(1122, Police, Army)</a:t>
            </a:r>
          </a:p>
          <a:p>
            <a:pPr marL="457200" lvl="0" indent="-457200">
              <a:spcBef>
                <a:spcPts val="2400"/>
              </a:spcBef>
            </a:pPr>
            <a:r>
              <a:rPr lang="en-US" sz="2200" b="1" dirty="0" smtClean="0">
                <a:latin typeface="Arial" pitchFamily="34" charset="0"/>
                <a:cs typeface="Arial" pitchFamily="34" charset="0"/>
              </a:rPr>
              <a:t>Re-opening of Road Communication 	(Works Dept,Army,NHA)</a:t>
            </a:r>
          </a:p>
          <a:p>
            <a:pPr marL="457200" lvl="0" indent="-457200">
              <a:spcBef>
                <a:spcPts val="2400"/>
              </a:spcBef>
            </a:pPr>
            <a:r>
              <a:rPr lang="en-US" sz="2200" b="1" dirty="0" smtClean="0">
                <a:latin typeface="Arial" pitchFamily="34" charset="0"/>
                <a:cs typeface="Arial" pitchFamily="34" charset="0"/>
              </a:rPr>
              <a:t>Food Security for affected population 	(Food Dept, SDMA)</a:t>
            </a:r>
          </a:p>
          <a:p>
            <a:pPr marL="457200" lvl="0" indent="-457200">
              <a:spcBef>
                <a:spcPts val="2400"/>
              </a:spcBef>
            </a:pPr>
            <a:r>
              <a:rPr lang="en-US" sz="2200" b="1" dirty="0" smtClean="0">
                <a:latin typeface="Arial" pitchFamily="34" charset="0"/>
                <a:cs typeface="Arial" pitchFamily="34" charset="0"/>
              </a:rPr>
              <a:t>Provision of Health Services 		(Health, NGOs)</a:t>
            </a:r>
          </a:p>
          <a:p>
            <a:pPr marL="457200" lvl="0" indent="-457200">
              <a:spcBef>
                <a:spcPts val="2400"/>
              </a:spcBef>
            </a:pPr>
            <a:r>
              <a:rPr lang="en-US" sz="2200" b="1" dirty="0" smtClean="0">
                <a:latin typeface="Arial" pitchFamily="34" charset="0"/>
                <a:cs typeface="Arial" pitchFamily="34" charset="0"/>
              </a:rPr>
              <a:t>Emergency Response Stockpiling 		(NDMA,SDMA, PRCS)</a:t>
            </a:r>
          </a:p>
          <a:p>
            <a:pPr marL="457200" lvl="0" indent="-457200">
              <a:spcBef>
                <a:spcPts val="2400"/>
              </a:spcBef>
            </a:pPr>
            <a:r>
              <a:rPr lang="en-US" sz="2200" b="1" dirty="0" smtClean="0">
                <a:latin typeface="Arial" pitchFamily="34" charset="0"/>
                <a:cs typeface="Arial" pitchFamily="34" charset="0"/>
              </a:rPr>
              <a:t>IDP Camps and Emergency Shelters 	(DDMA, PRCS, NGOs)</a:t>
            </a:r>
          </a:p>
          <a:p>
            <a:pPr marL="457200" lvl="0" indent="-457200">
              <a:spcBef>
                <a:spcPts val="2400"/>
              </a:spcBef>
            </a:pPr>
            <a:r>
              <a:rPr lang="en-US" sz="2200" b="1" dirty="0" smtClean="0">
                <a:latin typeface="Arial" pitchFamily="34" charset="0"/>
                <a:cs typeface="Arial" pitchFamily="34" charset="0"/>
              </a:rPr>
              <a:t>WASH and WATSAN Facilities in Relief Camps (Local Govt,NGOs)</a:t>
            </a:r>
          </a:p>
          <a:p>
            <a:pPr marL="457200" lvl="0" indent="-457200">
              <a:spcBef>
                <a:spcPts val="2400"/>
              </a:spcBef>
            </a:pPr>
            <a:r>
              <a:rPr lang="en-US" sz="2200" b="1" dirty="0" smtClean="0">
                <a:latin typeface="Arial" pitchFamily="34" charset="0"/>
                <a:cs typeface="Arial" pitchFamily="34" charset="0"/>
              </a:rPr>
              <a:t>Food and Non-food items for IDPs		(</a:t>
            </a:r>
            <a:r>
              <a:rPr lang="en-US" sz="2200" b="1" dirty="0" err="1" smtClean="0">
                <a:latin typeface="Arial" pitchFamily="34" charset="0"/>
                <a:cs typeface="Arial" pitchFamily="34" charset="0"/>
              </a:rPr>
              <a:t>SDMA,Food</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Dept,NGOs</a:t>
            </a:r>
            <a:r>
              <a:rPr lang="en-US" sz="2200" b="1" dirty="0" smtClean="0">
                <a:latin typeface="Arial" pitchFamily="34" charset="0"/>
                <a:cs typeface="Arial" pitchFamily="34" charset="0"/>
              </a:rPr>
              <a:t>) </a:t>
            </a:r>
          </a:p>
        </p:txBody>
      </p:sp>
      <p:sp>
        <p:nvSpPr>
          <p:cNvPr id="5" name="Title 3"/>
          <p:cNvSpPr txBox="1">
            <a:spLocks/>
          </p:cNvSpPr>
          <p:nvPr/>
        </p:nvSpPr>
        <p:spPr>
          <a:xfrm>
            <a:off x="271890" y="710341"/>
            <a:ext cx="9408141"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Anticipated Flood Response Measures</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2504" y="1132540"/>
          <a:ext cx="9915896" cy="6265786"/>
        </p:xfrm>
        <a:graphic>
          <a:graphicData uri="http://schemas.openxmlformats.org/drawingml/2006/table">
            <a:tbl>
              <a:tblPr firstRow="1" bandRow="1">
                <a:tableStyleId>{72833802-FEF1-4C79-8D5D-14CF1EAF98D9}</a:tableStyleId>
              </a:tblPr>
              <a:tblGrid>
                <a:gridCol w="624973"/>
                <a:gridCol w="2086405"/>
                <a:gridCol w="2556442"/>
                <a:gridCol w="4648076"/>
              </a:tblGrid>
              <a:tr h="674498">
                <a:tc>
                  <a:txBody>
                    <a:bodyPr/>
                    <a:lstStyle/>
                    <a:p>
                      <a:pPr algn="ctr">
                        <a:lnSpc>
                          <a:spcPct val="100000"/>
                        </a:lnSpc>
                        <a:spcBef>
                          <a:spcPts val="0"/>
                        </a:spcBef>
                        <a:spcAft>
                          <a:spcPts val="0"/>
                        </a:spcAft>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Sr. No.</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District</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Anticipated </a:t>
                      </a:r>
                    </a:p>
                    <a:p>
                      <a:pPr algn="ctr">
                        <a:lnSpc>
                          <a:spcPct val="100000"/>
                        </a:lnSpc>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Case Load (Families)</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Vulnerable Areas</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518">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01</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Muzaffarabad</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980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Makri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Lower Plate Walkway,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Taali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Mandi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Shahsultan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Saheli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Sarkar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Bridge,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Gulshan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Pir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Allodin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Tariqabad</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ManakPayeyan</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251">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02</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err="1" smtClean="0">
                          <a:effectLst>
                            <a:outerShdw blurRad="38100" dist="38100" dir="2700000" algn="tl">
                              <a:srgbClr val="000000">
                                <a:alpha val="43137"/>
                              </a:srgbClr>
                            </a:outerShdw>
                          </a:effectLst>
                          <a:latin typeface="Arial" pitchFamily="34" charset="0"/>
                          <a:cs typeface="Arial" pitchFamily="34" charset="0"/>
                        </a:rPr>
                        <a:t>Jehlum</a:t>
                      </a:r>
                      <a:r>
                        <a:rPr lang="en-US" sz="1600" b="1" kern="1200" dirty="0" smtClean="0">
                          <a:effectLst>
                            <a:outerShdw blurRad="38100" dist="38100" dir="2700000" algn="tl">
                              <a:srgbClr val="000000">
                                <a:alpha val="43137"/>
                              </a:srgbClr>
                            </a:outerShdw>
                          </a:effectLst>
                          <a:latin typeface="Arial" pitchFamily="34" charset="0"/>
                          <a:cs typeface="Arial" pitchFamily="34" charset="0"/>
                        </a:rPr>
                        <a:t> Valley</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1560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kern="120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Khilana</a:t>
                      </a:r>
                      <a:r>
                        <a:rPr lang="en-US" sz="1200" b="0"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Gujarbandi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Chakhama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Hattian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Chinari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Chikar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Banna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Mula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Lamnia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Salmia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Saina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Daman</a:t>
                      </a:r>
                      <a:endParaRPr lang="en-US" sz="1200" b="0"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827">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03</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Neelum</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1330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Chilihana,Katha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Semari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Jura,Sosal</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Bandi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Laswa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Sharda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t>
                      </a:r>
                    </a:p>
                    <a:p>
                      <a:pPr algn="just"/>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Kharigam,Surgan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Bakwali,Gamote</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251">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04</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Rawalakot</a:t>
                      </a:r>
                      <a:endParaRPr lang="en-US" sz="16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1027</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1018783" rtl="0" eaLnBrk="1" fontAlgn="auto" latinLnBrk="0" hangingPunct="1">
                        <a:lnSpc>
                          <a:spcPct val="115000"/>
                        </a:lnSpc>
                        <a:spcBef>
                          <a:spcPts val="0"/>
                        </a:spcBef>
                        <a:spcAft>
                          <a:spcPts val="0"/>
                        </a:spcAft>
                        <a:buClrTx/>
                        <a:buSzTx/>
                        <a:buFontTx/>
                        <a:buNone/>
                        <a:tabLst/>
                        <a:defRPr/>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Harkarian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Bela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Dharian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Zeerian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Chak</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Potha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Kanoli,Numal</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Miana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Na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Mora,Beroti,Bandi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Dhalkot</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4240">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05</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Bagh</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1500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5300" marR="0" lvl="0" indent="-495300" algn="just" defTabSz="914400" rtl="0" eaLnBrk="1" fontAlgn="base" latinLnBrk="0" hangingPunct="1">
                        <a:lnSpc>
                          <a:spcPct val="100000"/>
                        </a:lnSpc>
                        <a:spcBef>
                          <a:spcPts val="0"/>
                        </a:spcBef>
                        <a:spcAft>
                          <a:spcPct val="0"/>
                        </a:spcAft>
                        <a:buClr>
                          <a:schemeClr val="tx2"/>
                        </a:buClr>
                        <a:buSzPct val="70000"/>
                        <a:buFont typeface="Wingdings" pitchFamily="2" charset="2"/>
                        <a:buNone/>
                        <a:tabLst/>
                      </a:pP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Grid Colony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Bagh,Refugee</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Camp,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Mang</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Bajri</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p>
                      <a:pPr marL="495300" marR="0" lvl="0" indent="-495300" algn="just" defTabSz="914400" rtl="0" eaLnBrk="1" fontAlgn="base" latinLnBrk="0" hangingPunct="1">
                        <a:lnSpc>
                          <a:spcPct val="100000"/>
                        </a:lnSpc>
                        <a:spcBef>
                          <a:spcPts val="0"/>
                        </a:spcBef>
                        <a:spcAft>
                          <a:spcPct val="0"/>
                        </a:spcAft>
                        <a:buClr>
                          <a:schemeClr val="tx2"/>
                        </a:buClr>
                        <a:buSzPct val="70000"/>
                        <a:buFont typeface="Wingdings" pitchFamily="2" charset="2"/>
                        <a:buNone/>
                        <a:tabLst/>
                      </a:pP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Village Bees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Bagla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Thub</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Village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Minhasa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Mala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Bagla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p>
                    <a:p>
                      <a:pPr marL="495300" marR="0" lvl="0" indent="-495300" algn="just" defTabSz="914400" rtl="0" eaLnBrk="1" fontAlgn="base" latinLnBrk="0" hangingPunct="1">
                        <a:lnSpc>
                          <a:spcPct val="100000"/>
                        </a:lnSpc>
                        <a:spcBef>
                          <a:spcPts val="0"/>
                        </a:spcBef>
                        <a:spcAft>
                          <a:spcPct val="0"/>
                        </a:spcAft>
                        <a:buClr>
                          <a:schemeClr val="tx2"/>
                        </a:buClr>
                        <a:buSzPct val="70000"/>
                        <a:buFont typeface="Wingdings" pitchFamily="2" charset="2"/>
                        <a:buNone/>
                        <a:tabLst/>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Salian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Dhondan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Dhirkot,Gojar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Kohallah</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251">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06</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Haveli</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1540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Chanjal</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Bahdi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Jokan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Quaid</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-Abad,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Hillan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Kalamulla</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p>
                      <a:pPr marL="0" marR="0" algn="just">
                        <a:lnSpc>
                          <a:spcPct val="115000"/>
                        </a:lnSpc>
                        <a:spcBef>
                          <a:spcPts val="0"/>
                        </a:spcBef>
                        <a:spcAft>
                          <a:spcPts val="0"/>
                        </a:spcAft>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Khurshidabad</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07">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07</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Sudhnoti</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280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1018783" rtl="0" eaLnBrk="1" fontAlgn="auto" latinLnBrk="0" hangingPunct="1">
                        <a:lnSpc>
                          <a:spcPct val="115000"/>
                        </a:lnSpc>
                        <a:spcBef>
                          <a:spcPts val="0"/>
                        </a:spcBef>
                        <a:spcAft>
                          <a:spcPts val="0"/>
                        </a:spcAft>
                        <a:buClrTx/>
                        <a:buSzTx/>
                        <a:buFontTx/>
                        <a:buNone/>
                        <a:tabLst/>
                        <a:defRPr/>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Pallandri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to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Trarkhal</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Road,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Pallandri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to Rawalpindi Road </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251">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08</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err="1" smtClean="0">
                          <a:effectLst>
                            <a:outerShdw blurRad="38100" dist="38100" dir="2700000" algn="tl">
                              <a:srgbClr val="000000">
                                <a:alpha val="43137"/>
                              </a:srgbClr>
                            </a:outerShdw>
                          </a:effectLst>
                          <a:latin typeface="Arial" pitchFamily="34" charset="0"/>
                          <a:cs typeface="Arial" pitchFamily="34" charset="0"/>
                        </a:rPr>
                        <a:t>Mirpur</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415</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Saim</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lehri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Azizpur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Kharikhas,Bega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Bilawal</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Takipur,Shahpur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Pakhral</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Chabriya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Dattan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Dhok</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meri</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251">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09</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Bhimber</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235</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Bhimber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City,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Ghura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Din,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Randyam</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Kasghuma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Smahni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Choki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Tonin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Barnala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Kadhala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Lakarmandi</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074">
                <a:tc>
                  <a:txBody>
                    <a:bodyPr/>
                    <a:lstStyle/>
                    <a:p>
                      <a:pPr algn="ctr">
                        <a:lnSpc>
                          <a:spcPct val="100000"/>
                        </a:lnSpc>
                        <a:spcBef>
                          <a:spcPts val="0"/>
                        </a:spcBef>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10</a:t>
                      </a:r>
                      <a:endPar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Kotli</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545</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Thalair</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Colony,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Dakhari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Juzwi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Mandi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Choch</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Holar,Majjan</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Jahndroot</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Manoli</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Nala,Nala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Nala</a:t>
                      </a:r>
                      <a:r>
                        <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Kala </a:t>
                      </a:r>
                      <a:r>
                        <a:rPr lang="en-US" sz="12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Dabb</a:t>
                      </a:r>
                      <a:endParaRPr lang="en-US" sz="12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667">
                <a:tc gridSpan="2">
                  <a:txBody>
                    <a:bodyPr/>
                    <a:lstStyle/>
                    <a:p>
                      <a:pPr algn="ctr">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pitchFamily="34" charset="0"/>
                          <a:cs typeface="Arial" pitchFamily="34" charset="0"/>
                        </a:rPr>
                        <a:t>Total</a:t>
                      </a:r>
                      <a:endPar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latin typeface="+mn-lt"/>
                      </a:endParaRPr>
                    </a:p>
                  </a:txBody>
                  <a:tcPr/>
                </a:tc>
                <a:tc>
                  <a:txBody>
                    <a:bodyPr/>
                    <a:lstStyle/>
                    <a:p>
                      <a:pPr algn="ctr">
                        <a:lnSpc>
                          <a:spcPct val="100000"/>
                        </a:lnSpc>
                        <a:spcBef>
                          <a:spcPts val="0"/>
                        </a:spcBef>
                        <a:spcAft>
                          <a:spcPts val="0"/>
                        </a:spcAft>
                      </a:pPr>
                      <a:r>
                        <a:rPr lang="en-US" sz="1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9412</a:t>
                      </a:r>
                      <a:endPar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Bef>
                          <a:spcPts val="0"/>
                        </a:spcBef>
                        <a:spcAft>
                          <a:spcPts val="0"/>
                        </a:spcAft>
                      </a:pPr>
                      <a:endParaRPr lang="en-US" sz="1600" b="0" kern="1200" baseline="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3"/>
          <p:cNvSpPr txBox="1">
            <a:spLocks/>
          </p:cNvSpPr>
          <p:nvPr/>
        </p:nvSpPr>
        <p:spPr>
          <a:xfrm>
            <a:off x="0" y="498764"/>
            <a:ext cx="100584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Overall Anticipated Caseload</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72888" y="971550"/>
            <a:ext cx="9367996" cy="412035"/>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buNone/>
            </a:pPr>
            <a:r>
              <a:rPr lang="en-US" sz="2400" b="1" dirty="0" smtClean="0">
                <a:latin typeface="Arial" pitchFamily="34" charset="0"/>
                <a:cs typeface="Arial" pitchFamily="34" charset="0"/>
              </a:rPr>
              <a:t>Preparedness – Available Stocks with SDMA (NFIs) </a:t>
            </a:r>
          </a:p>
        </p:txBody>
      </p:sp>
      <p:sp>
        <p:nvSpPr>
          <p:cNvPr id="5" name="Title 3"/>
          <p:cNvSpPr txBox="1">
            <a:spLocks/>
          </p:cNvSpPr>
          <p:nvPr/>
        </p:nvSpPr>
        <p:spPr>
          <a:xfrm>
            <a:off x="437322" y="463138"/>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Preparedness</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graphicFrame>
        <p:nvGraphicFramePr>
          <p:cNvPr id="7" name="Table 6"/>
          <p:cNvGraphicFramePr>
            <a:graphicFrameLocks noGrp="1"/>
          </p:cNvGraphicFramePr>
          <p:nvPr/>
        </p:nvGraphicFramePr>
        <p:xfrm>
          <a:off x="218662" y="1538290"/>
          <a:ext cx="9548190" cy="5717533"/>
        </p:xfrm>
        <a:graphic>
          <a:graphicData uri="http://schemas.openxmlformats.org/drawingml/2006/table">
            <a:tbl>
              <a:tblPr firstRow="1" bandRow="1">
                <a:tableStyleId>{72833802-FEF1-4C79-8D5D-14CF1EAF98D9}</a:tableStyleId>
              </a:tblPr>
              <a:tblGrid>
                <a:gridCol w="1099499"/>
                <a:gridCol w="5071820"/>
                <a:gridCol w="3376871"/>
              </a:tblGrid>
              <a:tr h="342030">
                <a:tc>
                  <a:txBody>
                    <a:bodyPr/>
                    <a:lstStyle/>
                    <a:p>
                      <a:pPr algn="ctr" fontAlgn="b">
                        <a:lnSpc>
                          <a:spcPct val="100000"/>
                        </a:lnSpc>
                        <a:spcAft>
                          <a:spcPts val="0"/>
                        </a:spcAft>
                      </a:pPr>
                      <a:r>
                        <a:rPr lang="en-US" sz="1800" u="none" strike="noStrike" dirty="0" smtClean="0">
                          <a:latin typeface="Arial" pitchFamily="34" charset="0"/>
                          <a:cs typeface="Arial" pitchFamily="34" charset="0"/>
                        </a:rPr>
                        <a:t>Sr.</a:t>
                      </a:r>
                      <a:r>
                        <a:rPr lang="en-US" sz="1800" u="none" strike="noStrike" baseline="0" dirty="0" smtClean="0">
                          <a:latin typeface="Arial" pitchFamily="34" charset="0"/>
                          <a:cs typeface="Arial" pitchFamily="34" charset="0"/>
                        </a:rPr>
                        <a:t> No</a:t>
                      </a:r>
                      <a:endParaRPr lang="en-US" sz="1800" b="1" i="0" u="none" strike="noStrike" dirty="0">
                        <a:solidFill>
                          <a:schemeClr val="tx1"/>
                        </a:solidFill>
                        <a:latin typeface="Arial" pitchFamily="34" charset="0"/>
                        <a:cs typeface="Arial" pitchFamily="34" charset="0"/>
                      </a:endParaRPr>
                    </a:p>
                  </a:txBody>
                  <a:tcPr marL="10478" marR="10478"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spcAft>
                          <a:spcPts val="0"/>
                        </a:spcAft>
                      </a:pPr>
                      <a:r>
                        <a:rPr lang="en-US" sz="1800" u="none" strike="noStrike" dirty="0">
                          <a:latin typeface="Arial" pitchFamily="34" charset="0"/>
                          <a:cs typeface="Arial" pitchFamily="34" charset="0"/>
                        </a:rPr>
                        <a:t>Item</a:t>
                      </a:r>
                      <a:endParaRPr lang="en-US" sz="1800" b="1" i="0" u="none" strike="noStrike" dirty="0">
                        <a:solidFill>
                          <a:schemeClr val="tx1"/>
                        </a:solidFill>
                        <a:latin typeface="Arial" pitchFamily="34" charset="0"/>
                        <a:cs typeface="Arial" pitchFamily="34" charset="0"/>
                      </a:endParaRPr>
                    </a:p>
                  </a:txBody>
                  <a:tcPr marL="10478" marR="10478"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spcAft>
                          <a:spcPts val="0"/>
                        </a:spcAft>
                      </a:pPr>
                      <a:r>
                        <a:rPr lang="en-US" sz="1800" u="none" strike="noStrike" dirty="0" smtClean="0">
                          <a:latin typeface="Arial" pitchFamily="34" charset="0"/>
                          <a:cs typeface="Arial" pitchFamily="34" charset="0"/>
                        </a:rPr>
                        <a:t>Qty</a:t>
                      </a:r>
                      <a:endParaRPr lang="en-US" sz="1800" b="1" i="0" u="none" strike="noStrike" dirty="0">
                        <a:solidFill>
                          <a:schemeClr val="tx1"/>
                        </a:solidFill>
                        <a:latin typeface="Arial" pitchFamily="34" charset="0"/>
                        <a:cs typeface="Arial" pitchFamily="34" charset="0"/>
                      </a:endParaRPr>
                    </a:p>
                  </a:txBody>
                  <a:tcPr marL="10478" marR="10478"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6">
                <a:tc>
                  <a:txBody>
                    <a:bodyPr/>
                    <a:lstStyle/>
                    <a:p>
                      <a:pPr algn="ctr">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pitchFamily="34" charset="0"/>
                          <a:cs typeface="Arial" pitchFamily="34" charset="0"/>
                        </a:rPr>
                        <a:t>01</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800" b="1" u="none" strike="noStrike" dirty="0" smtClean="0">
                          <a:latin typeface="Arial" pitchFamily="34" charset="0"/>
                          <a:cs typeface="Arial" pitchFamily="34" charset="0"/>
                        </a:rPr>
                        <a:t>Tent</a:t>
                      </a:r>
                      <a:endParaRPr lang="en-US" sz="18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lang="en-US" sz="1600" b="1" i="0" u="none" strike="noStrike" dirty="0" smtClean="0">
                          <a:solidFill>
                            <a:schemeClr val="tx1"/>
                          </a:solidFill>
                          <a:latin typeface="Arial" pitchFamily="34" charset="0"/>
                          <a:cs typeface="Arial" pitchFamily="34" charset="0"/>
                        </a:rPr>
                        <a:t>842</a:t>
                      </a:r>
                      <a:endParaRPr lang="en-US" sz="16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6">
                <a:tc>
                  <a:txBody>
                    <a:bodyPr/>
                    <a:lstStyle/>
                    <a:p>
                      <a:pPr algn="ctr">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pitchFamily="34" charset="0"/>
                          <a:cs typeface="Arial" pitchFamily="34" charset="0"/>
                        </a:rPr>
                        <a:t>02</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800" b="1" u="none" strike="noStrike" dirty="0" smtClean="0">
                          <a:latin typeface="Arial" pitchFamily="34" charset="0"/>
                          <a:cs typeface="Arial" pitchFamily="34" charset="0"/>
                        </a:rPr>
                        <a:t>Foam Seat 3x3</a:t>
                      </a:r>
                      <a:endParaRPr lang="en-US" sz="18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lang="en-US" sz="1600" b="1" i="0" u="none" strike="noStrike" dirty="0" smtClean="0">
                          <a:solidFill>
                            <a:schemeClr val="tx1"/>
                          </a:solidFill>
                          <a:latin typeface="Arial" pitchFamily="34" charset="0"/>
                          <a:cs typeface="Arial" pitchFamily="34" charset="0"/>
                        </a:rPr>
                        <a:t>415</a:t>
                      </a:r>
                      <a:endParaRPr lang="en-US" sz="16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6">
                <a:tc>
                  <a:txBody>
                    <a:bodyPr/>
                    <a:lstStyle/>
                    <a:p>
                      <a:pPr algn="ctr">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pitchFamily="34" charset="0"/>
                          <a:cs typeface="Arial" pitchFamily="34" charset="0"/>
                        </a:rPr>
                        <a:t>03</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800" b="1" u="none" strike="noStrike" dirty="0">
                          <a:latin typeface="Arial" pitchFamily="34" charset="0"/>
                          <a:cs typeface="Arial" pitchFamily="34" charset="0"/>
                        </a:rPr>
                        <a:t>Sleeping Bags</a:t>
                      </a:r>
                      <a:endParaRPr lang="en-US" sz="18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lang="en-US" sz="1600" b="1" i="0" u="none" strike="noStrike" dirty="0" smtClean="0">
                          <a:solidFill>
                            <a:schemeClr val="tx1"/>
                          </a:solidFill>
                          <a:latin typeface="Arial" pitchFamily="34" charset="0"/>
                          <a:cs typeface="Arial" pitchFamily="34" charset="0"/>
                        </a:rPr>
                        <a:t>1409</a:t>
                      </a:r>
                      <a:endParaRPr lang="en-US" sz="16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6">
                <a:tc>
                  <a:txBody>
                    <a:bodyPr/>
                    <a:lstStyle/>
                    <a:p>
                      <a:pPr algn="ctr">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pitchFamily="34" charset="0"/>
                          <a:cs typeface="Arial" pitchFamily="34" charset="0"/>
                        </a:rPr>
                        <a:t>04</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800" b="1" u="none" strike="noStrike" dirty="0">
                          <a:latin typeface="Arial" pitchFamily="34" charset="0"/>
                          <a:cs typeface="Arial" pitchFamily="34" charset="0"/>
                        </a:rPr>
                        <a:t>Plastic Mats (Different Size)</a:t>
                      </a:r>
                      <a:endParaRPr lang="en-US" sz="18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lang="en-US" sz="1600" b="1" i="0" u="none" strike="noStrike" dirty="0" smtClean="0">
                          <a:solidFill>
                            <a:schemeClr val="tx1"/>
                          </a:solidFill>
                          <a:latin typeface="Arial" pitchFamily="34" charset="0"/>
                          <a:cs typeface="Arial" pitchFamily="34" charset="0"/>
                        </a:rPr>
                        <a:t>4450</a:t>
                      </a:r>
                      <a:endParaRPr lang="en-US" sz="16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6">
                <a:tc>
                  <a:txBody>
                    <a:bodyPr/>
                    <a:lstStyle/>
                    <a:p>
                      <a:pPr algn="ctr">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pitchFamily="34" charset="0"/>
                          <a:cs typeface="Arial" pitchFamily="34" charset="0"/>
                        </a:rPr>
                        <a:t>05</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800" b="1" u="none" strike="noStrike" dirty="0">
                          <a:latin typeface="Arial" pitchFamily="34" charset="0"/>
                          <a:cs typeface="Arial" pitchFamily="34" charset="0"/>
                        </a:rPr>
                        <a:t>Plastics </a:t>
                      </a:r>
                      <a:r>
                        <a:rPr lang="en-US" sz="1800" b="1" u="none" strike="noStrike" dirty="0" smtClean="0">
                          <a:latin typeface="Arial" pitchFamily="34" charset="0"/>
                          <a:cs typeface="Arial" pitchFamily="34" charset="0"/>
                        </a:rPr>
                        <a:t>Sheets</a:t>
                      </a:r>
                      <a:endParaRPr lang="en-US" sz="18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lang="en-US" sz="1600" b="1" i="0" u="none" strike="noStrike" dirty="0" smtClean="0">
                          <a:solidFill>
                            <a:schemeClr val="tx1"/>
                          </a:solidFill>
                          <a:latin typeface="Arial" pitchFamily="34" charset="0"/>
                          <a:cs typeface="Arial" pitchFamily="34" charset="0"/>
                        </a:rPr>
                        <a:t>317</a:t>
                      </a:r>
                      <a:endParaRPr lang="en-US" sz="16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6">
                <a:tc>
                  <a:txBody>
                    <a:bodyPr/>
                    <a:lstStyle/>
                    <a:p>
                      <a:pPr algn="ctr">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pitchFamily="34" charset="0"/>
                          <a:cs typeface="Arial" pitchFamily="34" charset="0"/>
                        </a:rPr>
                        <a:t>06</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800" b="1" u="none" strike="noStrike" dirty="0" smtClean="0">
                          <a:latin typeface="Arial" pitchFamily="34" charset="0"/>
                          <a:cs typeface="Arial" pitchFamily="34" charset="0"/>
                        </a:rPr>
                        <a:t>Blanket</a:t>
                      </a:r>
                      <a:endParaRPr lang="en-US" sz="18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lang="en-US" sz="1600" b="1" i="0" u="none" strike="noStrike" dirty="0" smtClean="0">
                          <a:solidFill>
                            <a:schemeClr val="tx1"/>
                          </a:solidFill>
                          <a:latin typeface="Arial" pitchFamily="34" charset="0"/>
                          <a:cs typeface="Arial" pitchFamily="34" charset="0"/>
                        </a:rPr>
                        <a:t>1538</a:t>
                      </a:r>
                      <a:endParaRPr lang="en-US" sz="1600" b="1" i="0" u="none" strike="noStrike" dirty="0">
                        <a:solidFill>
                          <a:schemeClr val="tx1"/>
                        </a:solidFill>
                        <a:latin typeface="Arial" pitchFamily="34" charset="0"/>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76">
                <a:tc>
                  <a:txBody>
                    <a:bodyPr/>
                    <a:lstStyle/>
                    <a:p>
                      <a:pPr algn="ctr">
                        <a:lnSpc>
                          <a:spcPct val="100000"/>
                        </a:lnSpc>
                        <a:spcBef>
                          <a:spcPts val="0"/>
                        </a:spcBef>
                        <a:spcAft>
                          <a:spcPts val="0"/>
                        </a:spcAft>
                      </a:pPr>
                      <a:r>
                        <a:rPr kumimoji="0" lang="en-US" sz="1800" b="1" u="none" strike="noStrike"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07</a:t>
                      </a:r>
                      <a:endParaRPr kumimoji="0" lang="en-US" sz="1800" b="1" u="none" strike="noStrike"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Ladies</a:t>
                      </a:r>
                      <a:r>
                        <a:rPr kumimoji="0" lang="en-US" sz="1800" b="1" u="none" strike="noStrike" kern="1200" baseline="0" dirty="0" smtClean="0">
                          <a:solidFill>
                            <a:schemeClr val="dk1"/>
                          </a:solidFill>
                          <a:latin typeface="Arial" pitchFamily="34" charset="0"/>
                          <a:ea typeface="+mn-ea"/>
                          <a:cs typeface="Arial" pitchFamily="34" charset="0"/>
                        </a:rPr>
                        <a:t> Shawl</a:t>
                      </a:r>
                      <a:endParaRPr kumimoji="0" lang="en-US" sz="1800" b="1" u="none" strike="noStrike" kern="1200" dirty="0">
                        <a:solidFill>
                          <a:schemeClr val="dk1"/>
                        </a:solidFill>
                        <a:latin typeface="Arial" pitchFamily="34" charset="0"/>
                        <a:ea typeface="+mn-ea"/>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kumimoji="0" lang="en-US" sz="1600" b="1" u="none" strike="noStrike" kern="1200" dirty="0" smtClean="0">
                          <a:solidFill>
                            <a:schemeClr val="dk1"/>
                          </a:solidFill>
                          <a:latin typeface="Arial" pitchFamily="34" charset="0"/>
                          <a:ea typeface="+mn-ea"/>
                          <a:cs typeface="Arial" pitchFamily="34" charset="0"/>
                        </a:rPr>
                        <a:t>1045</a:t>
                      </a:r>
                      <a:endParaRPr kumimoji="0" lang="en-US" sz="1600" b="1" u="none" strike="noStrike" kern="1200" dirty="0">
                        <a:solidFill>
                          <a:schemeClr val="dk1"/>
                        </a:solidFill>
                        <a:latin typeface="Arial" pitchFamily="34" charset="0"/>
                        <a:ea typeface="+mn-ea"/>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019">
                <a:tc>
                  <a:txBody>
                    <a:bodyPr/>
                    <a:lstStyle/>
                    <a:p>
                      <a:pPr algn="ctr">
                        <a:lnSpc>
                          <a:spcPct val="100000"/>
                        </a:lnSpc>
                        <a:spcBef>
                          <a:spcPts val="0"/>
                        </a:spcBef>
                        <a:spcAft>
                          <a:spcPts val="0"/>
                        </a:spcAft>
                      </a:pPr>
                      <a:r>
                        <a:rPr kumimoji="0" lang="en-US" sz="1800" b="1" u="none" strike="noStrike"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08</a:t>
                      </a:r>
                      <a:endParaRPr kumimoji="0" lang="en-US" sz="1800" b="1" u="none" strike="noStrike"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Generator</a:t>
                      </a:r>
                    </a:p>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                  2 KVA</a:t>
                      </a:r>
                    </a:p>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                  3.5 KVA</a:t>
                      </a:r>
                    </a:p>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                  5 KVA</a:t>
                      </a:r>
                    </a:p>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                  50 KVA</a:t>
                      </a:r>
                    </a:p>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Total</a:t>
                      </a:r>
                      <a:r>
                        <a:rPr kumimoji="0" lang="en-US" sz="1800" b="1" u="none" strike="noStrike" kern="1200" baseline="0" dirty="0" smtClean="0">
                          <a:solidFill>
                            <a:schemeClr val="dk1"/>
                          </a:solidFill>
                          <a:latin typeface="Arial" pitchFamily="34" charset="0"/>
                          <a:ea typeface="+mn-ea"/>
                          <a:cs typeface="Arial" pitchFamily="34" charset="0"/>
                        </a:rPr>
                        <a:t> </a:t>
                      </a:r>
                      <a:endParaRPr kumimoji="0" lang="en-US" sz="1800" b="1" u="none" strike="noStrike" kern="1200" dirty="0" smtClean="0">
                        <a:solidFill>
                          <a:schemeClr val="dk1"/>
                        </a:solidFill>
                        <a:latin typeface="Arial" pitchFamily="34" charset="0"/>
                        <a:ea typeface="+mn-ea"/>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endParaRPr kumimoji="0" lang="en-US" sz="1600" b="1" u="none" strike="noStrike" kern="1200" dirty="0" smtClean="0">
                        <a:solidFill>
                          <a:schemeClr val="dk1"/>
                        </a:solidFill>
                        <a:latin typeface="Arial" pitchFamily="34" charset="0"/>
                        <a:ea typeface="+mn-ea"/>
                        <a:cs typeface="Arial" pitchFamily="34" charset="0"/>
                      </a:endParaRPr>
                    </a:p>
                    <a:p>
                      <a:pPr algn="ctr" fontAlgn="ctr">
                        <a:lnSpc>
                          <a:spcPct val="100000"/>
                        </a:lnSpc>
                        <a:spcAft>
                          <a:spcPts val="0"/>
                        </a:spcAft>
                      </a:pPr>
                      <a:endParaRPr kumimoji="0" lang="en-US" sz="1600" b="1" u="none" strike="noStrike" kern="1200" dirty="0" smtClean="0">
                        <a:solidFill>
                          <a:schemeClr val="dk1"/>
                        </a:solidFill>
                        <a:latin typeface="Arial" pitchFamily="34" charset="0"/>
                        <a:ea typeface="+mn-ea"/>
                        <a:cs typeface="Arial" pitchFamily="34" charset="0"/>
                      </a:endParaRPr>
                    </a:p>
                    <a:p>
                      <a:pPr algn="ctr" fontAlgn="ctr">
                        <a:lnSpc>
                          <a:spcPct val="100000"/>
                        </a:lnSpc>
                        <a:spcAft>
                          <a:spcPts val="0"/>
                        </a:spcAft>
                      </a:pPr>
                      <a:r>
                        <a:rPr kumimoji="0" lang="en-US" sz="1600" b="1" u="none" strike="noStrike" kern="1200" dirty="0" smtClean="0">
                          <a:solidFill>
                            <a:schemeClr val="dk1"/>
                          </a:solidFill>
                          <a:latin typeface="Arial" pitchFamily="34" charset="0"/>
                          <a:ea typeface="+mn-ea"/>
                          <a:cs typeface="Arial" pitchFamily="34" charset="0"/>
                        </a:rPr>
                        <a:t>77</a:t>
                      </a:r>
                    </a:p>
                    <a:p>
                      <a:pPr algn="ctr" fontAlgn="ctr">
                        <a:lnSpc>
                          <a:spcPct val="100000"/>
                        </a:lnSpc>
                        <a:spcAft>
                          <a:spcPts val="0"/>
                        </a:spcAft>
                      </a:pPr>
                      <a:r>
                        <a:rPr kumimoji="0" lang="en-US" sz="1600" b="1" u="none" strike="noStrike" kern="1200" dirty="0" smtClean="0">
                          <a:solidFill>
                            <a:schemeClr val="dk1"/>
                          </a:solidFill>
                          <a:latin typeface="Arial" pitchFamily="34" charset="0"/>
                          <a:ea typeface="+mn-ea"/>
                          <a:cs typeface="Arial" pitchFamily="34" charset="0"/>
                        </a:rPr>
                        <a:t>15</a:t>
                      </a:r>
                    </a:p>
                    <a:p>
                      <a:pPr algn="ctr" fontAlgn="ctr">
                        <a:lnSpc>
                          <a:spcPct val="100000"/>
                        </a:lnSpc>
                        <a:spcAft>
                          <a:spcPts val="0"/>
                        </a:spcAft>
                      </a:pPr>
                      <a:r>
                        <a:rPr kumimoji="0" lang="en-US" sz="1600" b="1" u="none" strike="noStrike" kern="1200" dirty="0" smtClean="0">
                          <a:solidFill>
                            <a:schemeClr val="dk1"/>
                          </a:solidFill>
                          <a:latin typeface="Arial" pitchFamily="34" charset="0"/>
                          <a:ea typeface="+mn-ea"/>
                          <a:cs typeface="Arial" pitchFamily="34" charset="0"/>
                        </a:rPr>
                        <a:t>06</a:t>
                      </a:r>
                    </a:p>
                    <a:p>
                      <a:pPr algn="ctr" fontAlgn="ctr">
                        <a:lnSpc>
                          <a:spcPct val="100000"/>
                        </a:lnSpc>
                        <a:spcAft>
                          <a:spcPts val="0"/>
                        </a:spcAft>
                      </a:pPr>
                      <a:r>
                        <a:rPr kumimoji="0" lang="en-US" sz="1600" b="1" u="none" strike="noStrike" kern="1200" dirty="0" smtClean="0">
                          <a:solidFill>
                            <a:schemeClr val="dk1"/>
                          </a:solidFill>
                          <a:latin typeface="Arial" pitchFamily="34" charset="0"/>
                          <a:ea typeface="+mn-ea"/>
                          <a:cs typeface="Arial" pitchFamily="34" charset="0"/>
                        </a:rPr>
                        <a:t>02</a:t>
                      </a:r>
                    </a:p>
                    <a:p>
                      <a:pPr algn="ctr" fontAlgn="ctr">
                        <a:lnSpc>
                          <a:spcPct val="100000"/>
                        </a:lnSpc>
                        <a:spcAft>
                          <a:spcPts val="0"/>
                        </a:spcAft>
                      </a:pPr>
                      <a:r>
                        <a:rPr kumimoji="0" lang="en-US" sz="1600" b="1" u="none" strike="noStrike" kern="1200" dirty="0" smtClean="0">
                          <a:solidFill>
                            <a:schemeClr val="dk1"/>
                          </a:solidFill>
                          <a:latin typeface="Arial" pitchFamily="34" charset="0"/>
                          <a:ea typeface="+mn-ea"/>
                          <a:cs typeface="Arial" pitchFamily="34" charset="0"/>
                        </a:rPr>
                        <a:t>100</a:t>
                      </a:r>
                      <a:endParaRPr kumimoji="0" lang="en-US" sz="1600" b="1" u="none" strike="noStrike" kern="1200" dirty="0">
                        <a:solidFill>
                          <a:schemeClr val="dk1"/>
                        </a:solidFill>
                        <a:latin typeface="Arial" pitchFamily="34" charset="0"/>
                        <a:ea typeface="+mn-ea"/>
                        <a:cs typeface="Arial" pitchFamily="34" charset="0"/>
                      </a:endParaRPr>
                    </a:p>
                  </a:txBody>
                  <a:tcPr marL="10478" marR="10478" marT="107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9152">
                <a:tc>
                  <a:txBody>
                    <a:bodyPr/>
                    <a:lstStyle/>
                    <a:p>
                      <a:pPr algn="ctr">
                        <a:lnSpc>
                          <a:spcPct val="100000"/>
                        </a:lnSpc>
                        <a:spcBef>
                          <a:spcPts val="0"/>
                        </a:spcBef>
                        <a:spcAft>
                          <a:spcPts val="0"/>
                        </a:spcAft>
                      </a:pPr>
                      <a:r>
                        <a:rPr kumimoji="0" lang="en-US" sz="1800" b="1" u="none" strike="noStrike"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09</a:t>
                      </a:r>
                      <a:endParaRPr kumimoji="0" lang="en-US" sz="1800" b="1" u="none" strike="noStrike"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kumimoji="0" lang="en-US" sz="1800" b="1" u="none" strike="noStrike" kern="1200" dirty="0" smtClean="0">
                          <a:solidFill>
                            <a:schemeClr val="dk1"/>
                          </a:solidFill>
                          <a:latin typeface="Arial" pitchFamily="34" charset="0"/>
                          <a:ea typeface="+mn-ea"/>
                          <a:cs typeface="Arial" pitchFamily="34" charset="0"/>
                        </a:rPr>
                        <a:t>Water Filtration Plant</a:t>
                      </a:r>
                      <a:endParaRPr kumimoji="0" lang="en-US" sz="1800" b="1" u="none" strike="noStrike" kern="1200" dirty="0">
                        <a:solidFill>
                          <a:schemeClr val="dk1"/>
                        </a:solidFill>
                        <a:latin typeface="Arial" pitchFamily="34" charset="0"/>
                        <a:ea typeface="+mn-ea"/>
                        <a:cs typeface="Arial" pitchFamily="34" charset="0"/>
                      </a:endParaRPr>
                    </a:p>
                  </a:txBody>
                  <a:tcPr marL="10478" marR="10478" marT="107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spcAft>
                          <a:spcPts val="0"/>
                        </a:spcAft>
                      </a:pPr>
                      <a:r>
                        <a:rPr kumimoji="0" lang="en-US" sz="1600" b="1" u="none" strike="noStrike" kern="1200" dirty="0" smtClean="0">
                          <a:solidFill>
                            <a:schemeClr val="dk1"/>
                          </a:solidFill>
                          <a:latin typeface="Arial" pitchFamily="34" charset="0"/>
                          <a:ea typeface="+mn-ea"/>
                          <a:cs typeface="Arial" pitchFamily="34" charset="0"/>
                        </a:rPr>
                        <a:t>07</a:t>
                      </a:r>
                      <a:endParaRPr kumimoji="0" lang="en-US" sz="1600" b="1" u="none" strike="noStrike" kern="1200" dirty="0">
                        <a:solidFill>
                          <a:schemeClr val="dk1"/>
                        </a:solidFill>
                        <a:latin typeface="Arial" pitchFamily="34" charset="0"/>
                        <a:ea typeface="+mn-ea"/>
                        <a:cs typeface="Arial" pitchFamily="34" charset="0"/>
                      </a:endParaRPr>
                    </a:p>
                  </a:txBody>
                  <a:tcPr marL="10478" marR="10478" marT="107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268663" y="2833688"/>
            <a:ext cx="6621462" cy="2505075"/>
          </a:xfrm>
        </p:spPr>
        <p:txBody>
          <a:bodyPr/>
          <a:lstStyle/>
          <a:p>
            <a:r>
              <a:rPr lang="en-US" sz="5400" b="1" dirty="0" smtClean="0">
                <a:latin typeface="Arial" pitchFamily="34" charset="0"/>
                <a:cs typeface="Arial" pitchFamily="34" charset="0"/>
              </a:rPr>
              <a:t>Monsoon Contingency Plan 2019</a:t>
            </a:r>
            <a:endParaRPr lang="en-US" sz="5400" dirty="0" smtClean="0">
              <a:latin typeface="Arial" pitchFamily="34" charset="0"/>
              <a:cs typeface="Arial" pitchFamily="34" charset="0"/>
            </a:endParaRPr>
          </a:p>
        </p:txBody>
      </p:sp>
      <p:pic>
        <p:nvPicPr>
          <p:cNvPr id="20483" name="Picture 9" descr="SDMA BOARD"/>
          <p:cNvPicPr>
            <a:picLocks noChangeAspect="1" noChangeArrowheads="1"/>
          </p:cNvPicPr>
          <p:nvPr/>
        </p:nvPicPr>
        <p:blipFill>
          <a:blip r:embed="rId3"/>
          <a:srcRect/>
          <a:stretch>
            <a:fillRect/>
          </a:stretch>
        </p:blipFill>
        <p:spPr bwMode="auto">
          <a:xfrm>
            <a:off x="7086600" y="431800"/>
            <a:ext cx="2263775" cy="2092325"/>
          </a:xfrm>
          <a:prstGeom prst="rect">
            <a:avLst/>
          </a:prstGeom>
          <a:noFill/>
          <a:ln w="9525">
            <a:noFill/>
            <a:miter lim="800000"/>
            <a:headEnd/>
            <a:tailEnd/>
          </a:ln>
        </p:spPr>
      </p:pic>
      <p:sp>
        <p:nvSpPr>
          <p:cNvPr id="20485" name="Text Box 11"/>
          <p:cNvSpPr txBox="1">
            <a:spLocks noChangeArrowheads="1"/>
          </p:cNvSpPr>
          <p:nvPr/>
        </p:nvSpPr>
        <p:spPr bwMode="auto">
          <a:xfrm>
            <a:off x="0" y="5803900"/>
            <a:ext cx="9958388" cy="584775"/>
          </a:xfrm>
          <a:prstGeom prst="rect">
            <a:avLst/>
          </a:prstGeom>
          <a:noFill/>
          <a:ln w="9525">
            <a:noFill/>
            <a:miter lim="800000"/>
            <a:headEnd/>
            <a:tailEnd/>
          </a:ln>
        </p:spPr>
        <p:txBody>
          <a:bodyPr wrap="square">
            <a:spAutoFit/>
          </a:bodyPr>
          <a:lstStyle/>
          <a:p>
            <a:pPr algn="ctr"/>
            <a:r>
              <a:rPr lang="en-US" sz="3200" b="1" dirty="0" smtClean="0">
                <a:solidFill>
                  <a:srgbClr val="263E0E"/>
                </a:solidFill>
                <a:latin typeface="Arial" pitchFamily="34" charset="0"/>
                <a:cs typeface="Arial" pitchFamily="34" charset="0"/>
              </a:rPr>
              <a:t>State Disaster Management Authority</a:t>
            </a:r>
            <a:endParaRPr lang="en-US" sz="3200" b="1" dirty="0">
              <a:solidFill>
                <a:srgbClr val="263E0E"/>
              </a:solidFill>
              <a:latin typeface="Arial" pitchFamily="34" charset="0"/>
              <a:cs typeface="Arial" pitchFamily="34" charset="0"/>
            </a:endParaRPr>
          </a:p>
        </p:txBody>
      </p:sp>
      <p:pic>
        <p:nvPicPr>
          <p:cNvPr id="6" name="Picture 5" descr="ajkmono(Eng).JPG"/>
          <p:cNvPicPr>
            <a:picLocks/>
          </p:cNvPicPr>
          <p:nvPr/>
        </p:nvPicPr>
        <p:blipFill>
          <a:blip r:embed="rId4" cstate="print"/>
          <a:stretch>
            <a:fillRect/>
          </a:stretch>
        </p:blipFill>
        <p:spPr>
          <a:xfrm>
            <a:off x="4643252" y="441490"/>
            <a:ext cx="2099144" cy="2137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179691" y="1515896"/>
            <a:ext cx="5829149" cy="3323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marL="442198" lvl="0" indent="-442198" defTabSz="1018783" fontAlgn="auto">
              <a:lnSpc>
                <a:spcPct val="90000"/>
              </a:lnSpc>
              <a:spcBef>
                <a:spcPct val="20000"/>
              </a:spcBef>
              <a:spcAft>
                <a:spcPts val="0"/>
              </a:spcAft>
              <a:defRPr/>
            </a:pPr>
            <a:r>
              <a:rPr lang="en-US" sz="2400" b="1" dirty="0" smtClean="0">
                <a:solidFill>
                  <a:schemeClr val="bg1"/>
                </a:solidFill>
                <a:latin typeface="Arial" pitchFamily="34" charset="0"/>
                <a:cs typeface="Arial" pitchFamily="34" charset="0"/>
              </a:rPr>
              <a:t>Logistic Arrangement</a:t>
            </a:r>
          </a:p>
        </p:txBody>
      </p:sp>
      <p:sp>
        <p:nvSpPr>
          <p:cNvPr id="5" name="Title 3"/>
          <p:cNvSpPr txBox="1">
            <a:spLocks/>
          </p:cNvSpPr>
          <p:nvPr/>
        </p:nvSpPr>
        <p:spPr>
          <a:xfrm>
            <a:off x="437322" y="463137"/>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Preparedness</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
        <p:nvSpPr>
          <p:cNvPr id="8" name="Content Placeholder 2"/>
          <p:cNvSpPr txBox="1">
            <a:spLocks/>
          </p:cNvSpPr>
          <p:nvPr/>
        </p:nvSpPr>
        <p:spPr>
          <a:xfrm>
            <a:off x="145774" y="2430379"/>
            <a:ext cx="5320748" cy="3641959"/>
          </a:xfrm>
          <a:prstGeom prst="rect">
            <a:avLst/>
          </a:prstGeom>
        </p:spPr>
        <p:txBody>
          <a:bodyPr vert="horz" wrap="square" lIns="0" tIns="0" rIns="0" bIns="0" rtlCol="0">
            <a:spAutoFit/>
          </a:bodyPr>
          <a:lstStyle/>
          <a:p>
            <a:pPr marL="274320" indent="-457200" algn="just" defTabSz="1018783" fontAlgn="auto">
              <a:lnSpc>
                <a:spcPct val="200000"/>
              </a:lnSpc>
              <a:spcBef>
                <a:spcPct val="20000"/>
              </a:spcBef>
              <a:spcAft>
                <a:spcPts val="0"/>
              </a:spcAft>
              <a:buBlip>
                <a:blip r:embed="rId2"/>
              </a:buBlip>
              <a:defRPr/>
            </a:pPr>
            <a:r>
              <a:rPr lang="en-US" sz="2300" dirty="0" smtClean="0">
                <a:latin typeface="Arial" pitchFamily="34" charset="0"/>
                <a:cs typeface="Arial" pitchFamily="34" charset="0"/>
              </a:rPr>
              <a:t>DDMAs Warehouse (All Districts)</a:t>
            </a:r>
          </a:p>
          <a:p>
            <a:pPr marL="274320" lvl="0" indent="-457200" algn="just" defTabSz="1018783" eaLnBrk="1" fontAlgn="auto" hangingPunct="1">
              <a:lnSpc>
                <a:spcPct val="200000"/>
              </a:lnSpc>
              <a:spcBef>
                <a:spcPct val="20000"/>
              </a:spcBef>
              <a:spcAft>
                <a:spcPts val="0"/>
              </a:spcAft>
              <a:buBlip>
                <a:blip r:embed="rId2"/>
              </a:buBlip>
              <a:defRPr/>
            </a:pPr>
            <a:r>
              <a:rPr lang="en-US" sz="2300" baseline="0" dirty="0" smtClean="0">
                <a:latin typeface="Arial" pitchFamily="34" charset="0"/>
                <a:cs typeface="Arial" pitchFamily="34" charset="0"/>
              </a:rPr>
              <a:t>SDMA </a:t>
            </a:r>
            <a:r>
              <a:rPr lang="en-US" sz="2300" dirty="0" smtClean="0">
                <a:latin typeface="Arial" pitchFamily="34" charset="0"/>
                <a:cs typeface="Arial" pitchFamily="34" charset="0"/>
              </a:rPr>
              <a:t>Warehouse </a:t>
            </a:r>
          </a:p>
          <a:p>
            <a:pPr marL="274320" indent="-457200" algn="just" defTabSz="1018783" fontAlgn="auto">
              <a:lnSpc>
                <a:spcPct val="200000"/>
              </a:lnSpc>
              <a:spcBef>
                <a:spcPct val="20000"/>
              </a:spcBef>
              <a:spcAft>
                <a:spcPts val="0"/>
              </a:spcAft>
              <a:buBlip>
                <a:blip r:embed="rId2"/>
              </a:buBlip>
              <a:defRPr/>
            </a:pPr>
            <a:r>
              <a:rPr lang="en-US" sz="2300" dirty="0" smtClean="0">
                <a:latin typeface="Arial" pitchFamily="34" charset="0"/>
                <a:cs typeface="Arial" pitchFamily="34" charset="0"/>
              </a:rPr>
              <a:t>NDMA Warehouse </a:t>
            </a:r>
            <a:endParaRPr lang="en-US" sz="2300" baseline="0" dirty="0" smtClean="0">
              <a:latin typeface="Arial" pitchFamily="34" charset="0"/>
              <a:cs typeface="Arial" pitchFamily="34" charset="0"/>
            </a:endParaRPr>
          </a:p>
          <a:p>
            <a:pPr marL="274320" marR="0" lvl="0" indent="-457200" algn="just" defTabSz="1018783" rtl="0" eaLnBrk="1" fontAlgn="auto" latinLnBrk="0" hangingPunct="1">
              <a:lnSpc>
                <a:spcPct val="200000"/>
              </a:lnSpc>
              <a:spcBef>
                <a:spcPct val="20000"/>
              </a:spcBef>
              <a:spcAft>
                <a:spcPts val="0"/>
              </a:spcAft>
              <a:buClrTx/>
              <a:buSzTx/>
              <a:buFontTx/>
              <a:buBlip>
                <a:blip r:embed="rId2"/>
              </a:buBlip>
              <a:tabLst/>
              <a:defRPr/>
            </a:pPr>
            <a:r>
              <a:rPr lang="en-US" sz="2300" dirty="0" smtClean="0">
                <a:latin typeface="Arial" pitchFamily="34" charset="0"/>
                <a:cs typeface="Arial" pitchFamily="34" charset="0"/>
              </a:rPr>
              <a:t>Trucks </a:t>
            </a:r>
            <a:r>
              <a:rPr lang="en-US" sz="2300" b="1" dirty="0" smtClean="0">
                <a:latin typeface="Arial" pitchFamily="34" charset="0"/>
                <a:cs typeface="Arial" pitchFamily="34" charset="0"/>
              </a:rPr>
              <a:t>(</a:t>
            </a:r>
            <a:r>
              <a:rPr lang="en-US" b="1" dirty="0" smtClean="0">
                <a:latin typeface="Arial" pitchFamily="34" charset="0"/>
                <a:cs typeface="Arial" pitchFamily="34" charset="0"/>
              </a:rPr>
              <a:t>Fleet of Five (05) mini trucks with courtesy of WFP</a:t>
            </a:r>
            <a:r>
              <a:rPr lang="en-US" sz="2300" b="1" dirty="0" smtClean="0">
                <a:latin typeface="Arial" pitchFamily="34" charset="0"/>
                <a:cs typeface="Arial" pitchFamily="34" charset="0"/>
              </a:rPr>
              <a:t>) </a:t>
            </a:r>
            <a:endParaRPr kumimoji="0" lang="en-US" sz="2300" b="1"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p:txBody>
      </p:sp>
      <p:pic>
        <p:nvPicPr>
          <p:cNvPr id="9" name="Picture 8" descr="Bagh Flospan.png"/>
          <p:cNvPicPr>
            <a:picLocks noChangeAspect="1"/>
          </p:cNvPicPr>
          <p:nvPr/>
        </p:nvPicPr>
        <p:blipFill>
          <a:blip r:embed="rId3"/>
          <a:stretch>
            <a:fillRect/>
          </a:stretch>
        </p:blipFill>
        <p:spPr>
          <a:xfrm>
            <a:off x="6486939" y="5424487"/>
            <a:ext cx="3498574" cy="1973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Muzaffarabad Flospan.png"/>
          <p:cNvPicPr>
            <a:picLocks noChangeAspect="1"/>
          </p:cNvPicPr>
          <p:nvPr/>
        </p:nvPicPr>
        <p:blipFill>
          <a:blip r:embed="rId4" cstate="print"/>
          <a:stretch>
            <a:fillRect/>
          </a:stretch>
        </p:blipFill>
        <p:spPr>
          <a:xfrm>
            <a:off x="6486939" y="971550"/>
            <a:ext cx="3425687" cy="210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6632713" y="2671763"/>
            <a:ext cx="2095651" cy="400110"/>
          </a:xfrm>
          <a:prstGeom prst="rect">
            <a:avLst/>
          </a:prstGeom>
          <a:noFill/>
        </p:spPr>
        <p:txBody>
          <a:bodyPr wrap="square" rtlCol="0">
            <a:spAutoFit/>
          </a:bodyPr>
          <a:lstStyle/>
          <a:p>
            <a:r>
              <a:rPr lang="en-US" dirty="0" smtClean="0">
                <a:solidFill>
                  <a:schemeClr val="bg1"/>
                </a:solidFill>
              </a:rPr>
              <a:t>Muzaffarabad</a:t>
            </a:r>
            <a:endParaRPr lang="en-US" dirty="0">
              <a:solidFill>
                <a:schemeClr val="bg1"/>
              </a:solidFill>
            </a:endParaRPr>
          </a:p>
        </p:txBody>
      </p:sp>
      <p:sp>
        <p:nvSpPr>
          <p:cNvPr id="12" name="TextBox 11"/>
          <p:cNvSpPr txBox="1"/>
          <p:nvPr/>
        </p:nvSpPr>
        <p:spPr>
          <a:xfrm>
            <a:off x="6268278" y="6982196"/>
            <a:ext cx="1384852" cy="400110"/>
          </a:xfrm>
          <a:prstGeom prst="rect">
            <a:avLst/>
          </a:prstGeom>
          <a:noFill/>
        </p:spPr>
        <p:txBody>
          <a:bodyPr wrap="square" rtlCol="0">
            <a:spAutoFit/>
          </a:bodyPr>
          <a:lstStyle/>
          <a:p>
            <a:pPr algn="ctr"/>
            <a:r>
              <a:rPr lang="en-US" dirty="0" err="1" smtClean="0">
                <a:solidFill>
                  <a:schemeClr val="bg1"/>
                </a:solidFill>
              </a:rPr>
              <a:t>Bagh</a:t>
            </a:r>
            <a:endParaRPr lang="en-US" dirty="0">
              <a:solidFill>
                <a:schemeClr val="bg1"/>
              </a:solidFill>
            </a:endParaRPr>
          </a:p>
        </p:txBody>
      </p:sp>
      <p:pic>
        <p:nvPicPr>
          <p:cNvPr id="13" name="Picture 12" descr="WhatsApp Image 2016-12-29 at 11.53.19 AM.jpeg"/>
          <p:cNvPicPr>
            <a:picLocks noChangeAspect="1"/>
          </p:cNvPicPr>
          <p:nvPr/>
        </p:nvPicPr>
        <p:blipFill>
          <a:blip r:embed="rId5" cstate="print"/>
          <a:stretch>
            <a:fillRect/>
          </a:stretch>
        </p:blipFill>
        <p:spPr>
          <a:xfrm>
            <a:off x="6486939" y="3319463"/>
            <a:ext cx="3498574" cy="1882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632713" y="4695825"/>
            <a:ext cx="1603513" cy="400110"/>
          </a:xfrm>
          <a:prstGeom prst="rect">
            <a:avLst/>
          </a:prstGeom>
          <a:noFill/>
        </p:spPr>
        <p:txBody>
          <a:bodyPr wrap="square" rtlCol="0">
            <a:spAutoFit/>
          </a:bodyPr>
          <a:lstStyle/>
          <a:p>
            <a:r>
              <a:rPr lang="en-US" dirty="0" err="1" smtClean="0">
                <a:solidFill>
                  <a:schemeClr val="bg1"/>
                </a:solidFill>
              </a:rPr>
              <a:t>Neelum</a:t>
            </a:r>
            <a:endParaRPr lang="en-US" dirty="0">
              <a:solidFill>
                <a:schemeClr val="bg1"/>
              </a:solidFill>
            </a:endParaRPr>
          </a:p>
        </p:txBody>
      </p:sp>
    </p:spTree>
    <p:extLst>
      <p:ext uri="{BB962C8B-B14F-4D97-AF65-F5344CB8AC3E}">
        <p14:creationId xmlns:p14="http://schemas.microsoft.com/office/powerpoint/2010/main" xmlns="" val="154996829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72887" y="971550"/>
            <a:ext cx="9985513" cy="346611"/>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buNone/>
            </a:pPr>
            <a:r>
              <a:rPr lang="en-US" sz="2200" b="1" dirty="0" smtClean="0">
                <a:solidFill>
                  <a:schemeClr val="bg1"/>
                </a:solidFill>
                <a:latin typeface="Arial" pitchFamily="34" charset="0"/>
                <a:cs typeface="Arial" pitchFamily="34" charset="0"/>
              </a:rPr>
              <a:t>Preparedness – Available Machinery </a:t>
            </a:r>
            <a:endParaRPr lang="en-US" sz="2200" b="1" dirty="0" smtClean="0">
              <a:solidFill>
                <a:schemeClr val="bg1"/>
              </a:solidFill>
              <a:latin typeface="Arial" pitchFamily="34" charset="0"/>
              <a:cs typeface="Arial" pitchFamily="34" charset="0"/>
              <a:hlinkClick r:id="" action="ppaction://noaction"/>
            </a:endParaRPr>
          </a:p>
        </p:txBody>
      </p:sp>
      <p:sp>
        <p:nvSpPr>
          <p:cNvPr id="5" name="Title 3"/>
          <p:cNvSpPr txBox="1">
            <a:spLocks/>
          </p:cNvSpPr>
          <p:nvPr/>
        </p:nvSpPr>
        <p:spPr>
          <a:xfrm>
            <a:off x="437322" y="427512"/>
            <a:ext cx="9220200" cy="6093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4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Preparedness</a:t>
            </a:r>
            <a:endParaRPr kumimoji="0" lang="en-US" sz="44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graphicFrame>
        <p:nvGraphicFramePr>
          <p:cNvPr id="6" name="Table 5"/>
          <p:cNvGraphicFramePr>
            <a:graphicFrameLocks noGrp="1"/>
          </p:cNvGraphicFramePr>
          <p:nvPr/>
        </p:nvGraphicFramePr>
        <p:xfrm>
          <a:off x="218661" y="1591290"/>
          <a:ext cx="9548188" cy="5544457"/>
        </p:xfrm>
        <a:graphic>
          <a:graphicData uri="http://schemas.openxmlformats.org/drawingml/2006/table">
            <a:tbl>
              <a:tblPr/>
              <a:tblGrid>
                <a:gridCol w="1433578"/>
                <a:gridCol w="640491"/>
                <a:gridCol w="840838"/>
                <a:gridCol w="934266"/>
                <a:gridCol w="1027693"/>
                <a:gridCol w="840838"/>
                <a:gridCol w="840838"/>
                <a:gridCol w="653985"/>
                <a:gridCol w="840838"/>
                <a:gridCol w="653985"/>
                <a:gridCol w="840838"/>
              </a:tblGrid>
              <a:tr h="6345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Items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Mzd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Jhelum Valley</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Bhimber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Sudhnuti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Haveli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Rw.kot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Bagh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Neelum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Kotli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Mirpur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Crawler Dozer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0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Wheel Loader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3</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3</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Excavator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0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Motor Grader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9</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Dump Truck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13</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4</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2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Uni-mog Trailer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6</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3</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Air Compressor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Cargo Crane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Ambulance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18</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55</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42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43</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5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Fire Tender</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outerShdw blurRad="38100" dist="38100" dir="2700000" algn="tl">
                              <a:srgbClr val="000000">
                                <a:alpha val="43137"/>
                              </a:srgbClr>
                            </a:outerShdw>
                          </a:effectLst>
                          <a:latin typeface="+mn-lt"/>
                          <a:ea typeface="+mn-ea"/>
                          <a:cs typeface="+mn-cs"/>
                        </a:rPr>
                        <a:t>Boats with OBM</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0</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2413250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470890"/>
            <a:ext cx="100584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Relief Stock Pre-positioning in Districts</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graphicFrame>
        <p:nvGraphicFramePr>
          <p:cNvPr id="5" name="Table 4"/>
          <p:cNvGraphicFramePr>
            <a:graphicFrameLocks noGrp="1"/>
          </p:cNvGraphicFramePr>
          <p:nvPr/>
        </p:nvGraphicFramePr>
        <p:xfrm>
          <a:off x="190003" y="1270674"/>
          <a:ext cx="9559638" cy="5629687"/>
        </p:xfrm>
        <a:graphic>
          <a:graphicData uri="http://schemas.openxmlformats.org/drawingml/2006/table">
            <a:tbl>
              <a:tblPr/>
              <a:tblGrid>
                <a:gridCol w="1006893"/>
                <a:gridCol w="852475"/>
                <a:gridCol w="704519"/>
                <a:gridCol w="830211"/>
                <a:gridCol w="934039"/>
                <a:gridCol w="1006892"/>
                <a:gridCol w="841583"/>
                <a:gridCol w="885713"/>
                <a:gridCol w="917895"/>
                <a:gridCol w="798043"/>
                <a:gridCol w="781375"/>
              </a:tblGrid>
              <a:tr h="680579">
                <a:tc>
                  <a:txBody>
                    <a:bodyPr/>
                    <a:lstStyle/>
                    <a:p>
                      <a:pPr algn="ctr" fontAlgn="t"/>
                      <a:r>
                        <a:rPr lang="en-US" sz="2000" b="1" i="0" u="none" strike="noStrike" dirty="0">
                          <a:solidFill>
                            <a:srgbClr val="000000"/>
                          </a:solidFill>
                          <a:latin typeface="Calibri"/>
                        </a:rPr>
                        <a:t>District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Tents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Water Filter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Plastic Sheets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Plastic Mats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Blankets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Shawls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Shelter Box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Sleeping Bag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Jackets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000000"/>
                          </a:solidFill>
                          <a:latin typeface="Calibri"/>
                        </a:rPr>
                        <a:t>Steel Bucket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1">
                <a:tc>
                  <a:txBody>
                    <a:bodyPr/>
                    <a:lstStyle/>
                    <a:p>
                      <a:pPr algn="just" fontAlgn="t"/>
                      <a:r>
                        <a:rPr lang="en-US" sz="2000" b="1" i="0" u="none" strike="noStrike" dirty="0" err="1">
                          <a:solidFill>
                            <a:srgbClr val="000000"/>
                          </a:solidFill>
                          <a:latin typeface="Calibri"/>
                        </a:rPr>
                        <a:t>Poonch</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47</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18</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09</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01</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48</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1">
                <a:tc>
                  <a:txBody>
                    <a:bodyPr/>
                    <a:lstStyle/>
                    <a:p>
                      <a:pPr algn="just" fontAlgn="t"/>
                      <a:r>
                        <a:rPr lang="en-US" sz="2000" b="1" i="0" u="none" strike="noStrike">
                          <a:solidFill>
                            <a:srgbClr val="000000"/>
                          </a:solidFill>
                          <a:latin typeface="Calibri"/>
                        </a:rPr>
                        <a:t>Bagh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22</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4</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40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1">
                <a:tc>
                  <a:txBody>
                    <a:bodyPr/>
                    <a:lstStyle/>
                    <a:p>
                      <a:pPr algn="just" fontAlgn="t"/>
                      <a:r>
                        <a:rPr lang="en-US" sz="2000" b="1" i="0" u="none" strike="noStrike">
                          <a:solidFill>
                            <a:srgbClr val="000000"/>
                          </a:solidFill>
                          <a:latin typeface="Calibri"/>
                        </a:rPr>
                        <a:t>Bhimber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270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295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430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48</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3187">
                <a:tc>
                  <a:txBody>
                    <a:bodyPr/>
                    <a:lstStyle/>
                    <a:p>
                      <a:pPr algn="just" fontAlgn="t"/>
                      <a:r>
                        <a:rPr lang="en-US" sz="2000" b="1" i="0" u="none" strike="noStrike" dirty="0" smtClean="0">
                          <a:solidFill>
                            <a:srgbClr val="000000"/>
                          </a:solidFill>
                          <a:latin typeface="Calibri"/>
                        </a:rPr>
                        <a:t>MZD</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t"/>
                      <a:r>
                        <a:rPr lang="en-US" sz="2000" b="1" i="0" u="none" strike="noStrike" dirty="0" smtClean="0">
                          <a:solidFill>
                            <a:srgbClr val="000000"/>
                          </a:solidFill>
                          <a:latin typeface="Calibri"/>
                        </a:rPr>
                        <a:t>Available With SDMA </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867">
                <a:tc>
                  <a:txBody>
                    <a:bodyPr/>
                    <a:lstStyle/>
                    <a:p>
                      <a:pPr algn="just" fontAlgn="t"/>
                      <a:r>
                        <a:rPr lang="en-US" sz="2000" b="1" i="0" u="none" strike="noStrike">
                          <a:solidFill>
                            <a:srgbClr val="000000"/>
                          </a:solidFill>
                          <a:latin typeface="Calibri"/>
                        </a:rPr>
                        <a:t>Jehlum Valley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30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60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103</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21</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1">
                <a:tc>
                  <a:txBody>
                    <a:bodyPr/>
                    <a:lstStyle/>
                    <a:p>
                      <a:pPr algn="just" fontAlgn="t"/>
                      <a:r>
                        <a:rPr lang="en-US" sz="2000" b="1" i="0" u="none" strike="noStrike">
                          <a:solidFill>
                            <a:srgbClr val="000000"/>
                          </a:solidFill>
                          <a:latin typeface="Calibri"/>
                        </a:rPr>
                        <a:t>Neelum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65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150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20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140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30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867">
                <a:tc>
                  <a:txBody>
                    <a:bodyPr/>
                    <a:lstStyle/>
                    <a:p>
                      <a:pPr algn="just" fontAlgn="t"/>
                      <a:r>
                        <a:rPr lang="en-US" sz="2000" b="1" i="0" u="none" strike="noStrike">
                          <a:solidFill>
                            <a:srgbClr val="000000"/>
                          </a:solidFill>
                          <a:latin typeface="Calibri"/>
                        </a:rPr>
                        <a:t>Sudhnuti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50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11</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150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50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02</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1">
                <a:tc>
                  <a:txBody>
                    <a:bodyPr/>
                    <a:lstStyle/>
                    <a:p>
                      <a:pPr algn="just" fontAlgn="t"/>
                      <a:r>
                        <a:rPr lang="en-US" sz="2000" b="1" i="0" u="none" strike="noStrike">
                          <a:solidFill>
                            <a:srgbClr val="000000"/>
                          </a:solidFill>
                          <a:latin typeface="Calibri"/>
                        </a:rPr>
                        <a:t>Kotli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300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120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190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100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100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80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1">
                <a:tc>
                  <a:txBody>
                    <a:bodyPr/>
                    <a:lstStyle/>
                    <a:p>
                      <a:pPr algn="just" fontAlgn="t"/>
                      <a:r>
                        <a:rPr lang="en-US" sz="2000" b="1" i="0" u="none" strike="noStrike">
                          <a:solidFill>
                            <a:srgbClr val="000000"/>
                          </a:solidFill>
                          <a:latin typeface="Calibri"/>
                        </a:rPr>
                        <a:t>Mirpur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100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03</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100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60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200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100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02</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30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1">
                <a:tc>
                  <a:txBody>
                    <a:bodyPr/>
                    <a:lstStyle/>
                    <a:p>
                      <a:pPr algn="just" fontAlgn="t"/>
                      <a:r>
                        <a:rPr lang="en-US" sz="2000" b="1" i="0" u="none" strike="noStrike">
                          <a:solidFill>
                            <a:srgbClr val="000000"/>
                          </a:solidFill>
                          <a:latin typeface="Calibri"/>
                        </a:rPr>
                        <a:t>Haveli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30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15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95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75</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smtClean="0">
                          <a:solidFill>
                            <a:srgbClr val="000000"/>
                          </a:solidFill>
                          <a:latin typeface="Calibri"/>
                        </a:rPr>
                        <a:t>0</a:t>
                      </a:r>
                      <a:endParaRPr lang="en-US" sz="2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66254" y="518407"/>
            <a:ext cx="10058400" cy="4431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2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Health Facilities with Bed Strength in AJK</a:t>
            </a:r>
            <a:endParaRPr kumimoji="0" lang="en-US" sz="32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graphicFrame>
        <p:nvGraphicFramePr>
          <p:cNvPr id="6" name="Table 5"/>
          <p:cNvGraphicFramePr>
            <a:graphicFrameLocks noGrp="1"/>
          </p:cNvGraphicFramePr>
          <p:nvPr/>
        </p:nvGraphicFramePr>
        <p:xfrm>
          <a:off x="364438" y="1021286"/>
          <a:ext cx="9256640" cy="6525631"/>
        </p:xfrm>
        <a:graphic>
          <a:graphicData uri="http://schemas.openxmlformats.org/drawingml/2006/table">
            <a:tbl>
              <a:tblPr/>
              <a:tblGrid>
                <a:gridCol w="3620793"/>
                <a:gridCol w="1857625"/>
                <a:gridCol w="1920597"/>
                <a:gridCol w="1857625"/>
              </a:tblGrid>
              <a:tr h="203039">
                <a:tc gridSpan="4">
                  <a:txBody>
                    <a:bodyPr/>
                    <a:lstStyle/>
                    <a:p>
                      <a:pPr algn="l" rtl="0" fontAlgn="t"/>
                      <a:r>
                        <a:rPr lang="en-US" sz="1200" b="1" i="0" u="none" strike="noStrike" dirty="0">
                          <a:solidFill>
                            <a:srgbClr val="000000"/>
                          </a:solidFill>
                          <a:effectLst>
                            <a:outerShdw blurRad="50800" dist="38100" algn="tr" rotWithShape="0">
                              <a:prstClr val="black">
                                <a:alpha val="40000"/>
                              </a:prstClr>
                            </a:outerShdw>
                          </a:effectLst>
                          <a:latin typeface="Calibri"/>
                        </a:rPr>
                        <a:t>Muzaffarabad Division</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Institution</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No of Beds </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No of RHCS</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outerShdw blurRad="50800" dist="38100" algn="tr" rotWithShape="0">
                              <a:prstClr val="black">
                                <a:alpha val="40000"/>
                              </a:prstClr>
                            </a:outerShdw>
                          </a:effectLst>
                          <a:latin typeface="Calibri"/>
                        </a:rPr>
                        <a:t>No of Beds</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CMH</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outerShdw blurRad="50800" dist="38100" algn="tr" rotWithShape="0">
                              <a:prstClr val="black">
                                <a:alpha val="40000"/>
                              </a:prstClr>
                            </a:outerShdw>
                          </a:effectLst>
                          <a:latin typeface="Calibri"/>
                        </a:rPr>
                        <a:t>250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6</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72</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AIMS</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outerShdw blurRad="50800" dist="38100" algn="tr" rotWithShape="0">
                              <a:prstClr val="black">
                                <a:alpha val="40000"/>
                              </a:prstClr>
                            </a:outerShdw>
                          </a:effectLst>
                          <a:latin typeface="Calibri"/>
                        </a:rPr>
                        <a:t>300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THQ Hattian </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outerShdw blurRad="50800" dist="38100" algn="tr" rotWithShape="0">
                              <a:prstClr val="black">
                                <a:alpha val="40000"/>
                              </a:prstClr>
                            </a:outerShdw>
                          </a:effectLst>
                          <a:latin typeface="Calibri"/>
                        </a:rPr>
                        <a:t>50</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6</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72</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Neelum Hosp</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outerShdw blurRad="50800" dist="38100" algn="tr" rotWithShape="0">
                              <a:prstClr val="black">
                                <a:alpha val="40000"/>
                              </a:prstClr>
                            </a:outerShdw>
                          </a:effectLst>
                          <a:latin typeface="Calibri"/>
                        </a:rPr>
                        <a:t>60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1</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12</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THQ </a:t>
                      </a:r>
                      <a:r>
                        <a:rPr lang="en-US" sz="1200" b="0" i="0" u="none" strike="noStrike" dirty="0" err="1">
                          <a:solidFill>
                            <a:srgbClr val="000000"/>
                          </a:solidFill>
                          <a:effectLst>
                            <a:outerShdw blurRad="50800" dist="38100" algn="tr" rotWithShape="0">
                              <a:prstClr val="black">
                                <a:alpha val="40000"/>
                              </a:prstClr>
                            </a:outerShdw>
                          </a:effectLst>
                          <a:latin typeface="Calibri"/>
                        </a:rPr>
                        <a:t>Kel</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outerShdw blurRad="50800" dist="38100" algn="tr" rotWithShape="0">
                              <a:prstClr val="black">
                                <a:alpha val="40000"/>
                              </a:prstClr>
                            </a:outerShdw>
                          </a:effectLst>
                          <a:latin typeface="Calibri"/>
                        </a:rPr>
                        <a:t>30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outerShdw blurRad="50800" dist="38100" algn="tr" rotWithShape="0">
                              <a:prstClr val="black">
                                <a:alpha val="40000"/>
                              </a:prstClr>
                            </a:outerShdw>
                          </a:effectLst>
                          <a:latin typeface="Calibri"/>
                        </a:rPr>
                        <a:t>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smtClean="0">
                          <a:solidFill>
                            <a:srgbClr val="000000"/>
                          </a:solidFill>
                          <a:effectLst>
                            <a:outerShdw blurRad="50800" dist="38100" algn="tr" rotWithShape="0">
                              <a:prstClr val="black">
                                <a:alpha val="40000"/>
                              </a:prstClr>
                            </a:outerShdw>
                          </a:effectLst>
                          <a:latin typeface="Calibri"/>
                        </a:rPr>
                        <a:t>MDF </a:t>
                      </a:r>
                      <a:r>
                        <a:rPr lang="en-US" sz="1200" b="0" i="0" u="none" strike="noStrike" dirty="0" err="1" smtClean="0">
                          <a:solidFill>
                            <a:srgbClr val="000000"/>
                          </a:solidFill>
                          <a:effectLst>
                            <a:outerShdw blurRad="50800" dist="38100" algn="tr" rotWithShape="0">
                              <a:prstClr val="black">
                                <a:alpha val="40000"/>
                              </a:prstClr>
                            </a:outerShdw>
                          </a:effectLst>
                          <a:latin typeface="Calibri"/>
                        </a:rPr>
                        <a:t>Jumber</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outerShdw blurRad="50800" dist="38100" algn="tr" rotWithShape="0">
                              <a:prstClr val="black">
                                <a:alpha val="40000"/>
                              </a:prstClr>
                            </a:outerShdw>
                          </a:effectLst>
                          <a:latin typeface="Calibri"/>
                        </a:rPr>
                        <a:t>50</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outerShdw blurRad="50800" dist="38100" algn="tr" rotWithShape="0">
                              <a:prstClr val="black">
                                <a:alpha val="40000"/>
                              </a:prstClr>
                            </a:outerShdw>
                          </a:effectLst>
                          <a:latin typeface="Calibri"/>
                        </a:rPr>
                        <a:t>0</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outerShdw blurRad="50800" dist="38100" algn="tr" rotWithShape="0">
                              <a:prstClr val="black">
                                <a:alpha val="40000"/>
                              </a:prstClr>
                            </a:outerShdw>
                          </a:effectLst>
                          <a:latin typeface="Calibri"/>
                        </a:rPr>
                        <a:t>0</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ctr" rtl="0" fontAlgn="t"/>
                      <a:r>
                        <a:rPr lang="en-US" sz="1200" b="1" i="0" u="none" strike="noStrike">
                          <a:solidFill>
                            <a:srgbClr val="000000"/>
                          </a:solidFill>
                          <a:effectLst>
                            <a:outerShdw blurRad="50800" dist="38100" algn="tr" rotWithShape="0">
                              <a:prstClr val="black">
                                <a:alpha val="40000"/>
                              </a:prstClr>
                            </a:outerShdw>
                          </a:effectLst>
                          <a:latin typeface="Calibri"/>
                        </a:rPr>
                        <a:t>Total MZD Div</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smtClean="0">
                          <a:solidFill>
                            <a:srgbClr val="000000"/>
                          </a:solidFill>
                          <a:effectLst>
                            <a:outerShdw blurRad="50800" dist="38100" algn="tr" rotWithShape="0">
                              <a:prstClr val="black">
                                <a:alpha val="40000"/>
                              </a:prstClr>
                            </a:outerShdw>
                          </a:effectLst>
                          <a:latin typeface="Calibri"/>
                        </a:rPr>
                        <a:t>740</a:t>
                      </a:r>
                      <a:endParaRPr lang="en-US" sz="1200" b="1"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13</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156</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gridSpan="4">
                  <a:txBody>
                    <a:bodyPr/>
                    <a:lstStyle/>
                    <a:p>
                      <a:pPr algn="l" rtl="0" fontAlgn="t"/>
                      <a:r>
                        <a:rPr lang="en-US" sz="1200" b="1" i="0" u="none" strike="noStrike" dirty="0" err="1">
                          <a:solidFill>
                            <a:srgbClr val="000000"/>
                          </a:solidFill>
                          <a:effectLst>
                            <a:outerShdw blurRad="50800" dist="38100" algn="tr" rotWithShape="0">
                              <a:prstClr val="black">
                                <a:alpha val="40000"/>
                              </a:prstClr>
                            </a:outerShdw>
                          </a:effectLst>
                          <a:latin typeface="Calibri"/>
                        </a:rPr>
                        <a:t>Mirpur</a:t>
                      </a:r>
                      <a:r>
                        <a:rPr lang="en-US" sz="1200" b="1" i="0" u="none" strike="noStrike" dirty="0">
                          <a:solidFill>
                            <a:srgbClr val="000000"/>
                          </a:solidFill>
                          <a:effectLst>
                            <a:outerShdw blurRad="50800" dist="38100" algn="tr" rotWithShape="0">
                              <a:prstClr val="black">
                                <a:alpha val="40000"/>
                              </a:prstClr>
                            </a:outerShdw>
                          </a:effectLst>
                          <a:latin typeface="Calibri"/>
                        </a:rPr>
                        <a:t> Division</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Div Hospital </a:t>
                      </a:r>
                      <a:r>
                        <a:rPr lang="en-US" sz="1200" b="0" i="0" u="none" strike="noStrike" dirty="0" err="1">
                          <a:solidFill>
                            <a:srgbClr val="000000"/>
                          </a:solidFill>
                          <a:effectLst>
                            <a:outerShdw blurRad="50800" dist="38100" algn="tr" rotWithShape="0">
                              <a:prstClr val="black">
                                <a:alpha val="40000"/>
                              </a:prstClr>
                            </a:outerShdw>
                          </a:effectLst>
                          <a:latin typeface="Calibri"/>
                        </a:rPr>
                        <a:t>Mirpur</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400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5</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60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THQ Dudyal</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outerShdw blurRad="50800" dist="38100" algn="tr" rotWithShape="0">
                              <a:prstClr val="black">
                                <a:alpha val="40000"/>
                              </a:prstClr>
                            </a:outerShdw>
                          </a:effectLst>
                          <a:latin typeface="Calibri"/>
                        </a:rPr>
                        <a:t>100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New </a:t>
                      </a:r>
                      <a:r>
                        <a:rPr lang="en-US" sz="1200" b="0" i="0" u="none" strike="noStrike" dirty="0" err="1">
                          <a:solidFill>
                            <a:srgbClr val="000000"/>
                          </a:solidFill>
                          <a:effectLst>
                            <a:outerShdw blurRad="50800" dist="38100" algn="tr" rotWithShape="0">
                              <a:prstClr val="black">
                                <a:alpha val="40000"/>
                              </a:prstClr>
                            </a:outerShdw>
                          </a:effectLst>
                          <a:latin typeface="Calibri"/>
                        </a:rPr>
                        <a:t>Mirpur</a:t>
                      </a:r>
                      <a:r>
                        <a:rPr lang="en-US" sz="1200" b="0" i="0" u="none" strike="noStrike" dirty="0">
                          <a:solidFill>
                            <a:srgbClr val="000000"/>
                          </a:solidFill>
                          <a:effectLst>
                            <a:outerShdw blurRad="50800" dist="38100" algn="tr" rotWithShape="0">
                              <a:prstClr val="black">
                                <a:alpha val="40000"/>
                              </a:prstClr>
                            </a:outerShdw>
                          </a:effectLst>
                          <a:latin typeface="Calibri"/>
                        </a:rPr>
                        <a:t> City</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100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DHQ Hospital </a:t>
                      </a:r>
                      <a:r>
                        <a:rPr lang="en-US" sz="1200" b="0" i="0" u="none" strike="noStrike" dirty="0" err="1">
                          <a:solidFill>
                            <a:srgbClr val="000000"/>
                          </a:solidFill>
                          <a:effectLst>
                            <a:outerShdw blurRad="50800" dist="38100" algn="tr" rotWithShape="0">
                              <a:prstClr val="black">
                                <a:alpha val="40000"/>
                              </a:prstClr>
                            </a:outerShdw>
                          </a:effectLst>
                          <a:latin typeface="Calibri"/>
                        </a:rPr>
                        <a:t>Kotli</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230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7</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84</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THQ </a:t>
                      </a:r>
                      <a:r>
                        <a:rPr lang="en-US" sz="1200" b="0" i="0" u="none" strike="noStrike" dirty="0" err="1">
                          <a:solidFill>
                            <a:srgbClr val="000000"/>
                          </a:solidFill>
                          <a:effectLst>
                            <a:outerShdw blurRad="50800" dist="38100" algn="tr" rotWithShape="0">
                              <a:prstClr val="black">
                                <a:alpha val="40000"/>
                              </a:prstClr>
                            </a:outerShdw>
                          </a:effectLst>
                          <a:latin typeface="Calibri"/>
                        </a:rPr>
                        <a:t>Sehansa</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50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THQ </a:t>
                      </a:r>
                      <a:r>
                        <a:rPr lang="en-US" sz="1200" b="0" i="0" u="none" strike="noStrike" dirty="0" err="1">
                          <a:solidFill>
                            <a:srgbClr val="000000"/>
                          </a:solidFill>
                          <a:effectLst>
                            <a:outerShdw blurRad="50800" dist="38100" algn="tr" rotWithShape="0">
                              <a:prstClr val="black">
                                <a:alpha val="40000"/>
                              </a:prstClr>
                            </a:outerShdw>
                          </a:effectLst>
                          <a:latin typeface="Calibri"/>
                        </a:rPr>
                        <a:t>Nikyal</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50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THQ </a:t>
                      </a:r>
                      <a:r>
                        <a:rPr lang="en-US" sz="1200" b="0" i="0" u="none" strike="noStrike" dirty="0" err="1">
                          <a:solidFill>
                            <a:srgbClr val="000000"/>
                          </a:solidFill>
                          <a:effectLst>
                            <a:outerShdw blurRad="50800" dist="38100" algn="tr" rotWithShape="0">
                              <a:prstClr val="black">
                                <a:alpha val="40000"/>
                              </a:prstClr>
                            </a:outerShdw>
                          </a:effectLst>
                          <a:latin typeface="Calibri"/>
                        </a:rPr>
                        <a:t>khoi</a:t>
                      </a:r>
                      <a:r>
                        <a:rPr lang="en-US" sz="1200" b="0" i="0" u="none" strike="noStrike" dirty="0">
                          <a:solidFill>
                            <a:srgbClr val="000000"/>
                          </a:solidFill>
                          <a:effectLst>
                            <a:outerShdw blurRad="50800" dist="38100" algn="tr" rotWithShape="0">
                              <a:prstClr val="black">
                                <a:alpha val="40000"/>
                              </a:prstClr>
                            </a:outerShdw>
                          </a:effectLst>
                          <a:latin typeface="Calibri"/>
                        </a:rPr>
                        <a:t> </a:t>
                      </a:r>
                      <a:r>
                        <a:rPr lang="en-US" sz="1200" b="0" i="0" u="none" strike="noStrike" dirty="0" err="1">
                          <a:solidFill>
                            <a:srgbClr val="000000"/>
                          </a:solidFill>
                          <a:effectLst>
                            <a:outerShdw blurRad="50800" dist="38100" algn="tr" rotWithShape="0">
                              <a:prstClr val="black">
                                <a:alpha val="40000"/>
                              </a:prstClr>
                            </a:outerShdw>
                          </a:effectLst>
                          <a:latin typeface="Calibri"/>
                        </a:rPr>
                        <a:t>Ratta</a:t>
                      </a:r>
                      <a:r>
                        <a:rPr lang="en-US" sz="1200" b="0" i="0" u="none" strike="noStrike" dirty="0">
                          <a:solidFill>
                            <a:srgbClr val="000000"/>
                          </a:solidFill>
                          <a:effectLst>
                            <a:outerShdw blurRad="50800" dist="38100" algn="tr" rotWithShape="0">
                              <a:prstClr val="black">
                                <a:alpha val="40000"/>
                              </a:prstClr>
                            </a:outerShdw>
                          </a:effectLst>
                          <a:latin typeface="Calibri"/>
                        </a:rPr>
                        <a:t> </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30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THQ Charhoi </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50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DHQ Hosp. Bhim</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150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3</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36</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THQ Hosp. BurNala </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latin typeface="Calibri"/>
                        </a:rPr>
                        <a:t>50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Calibri"/>
                        </a:rPr>
                        <a:t>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ctr" rtl="0" fontAlgn="t"/>
                      <a:r>
                        <a:rPr lang="en-US" sz="1200" b="1" i="0" u="none" strike="noStrike">
                          <a:solidFill>
                            <a:srgbClr val="000000"/>
                          </a:solidFill>
                          <a:effectLst>
                            <a:outerShdw blurRad="50800" dist="38100" algn="tr" rotWithShape="0">
                              <a:prstClr val="black">
                                <a:alpha val="40000"/>
                              </a:prstClr>
                            </a:outerShdw>
                          </a:effectLst>
                          <a:latin typeface="Calibri"/>
                        </a:rPr>
                        <a:t>Total Mirpur Div</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latin typeface="Calibri"/>
                        </a:rPr>
                        <a:t>1210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Calibri"/>
                        </a:rPr>
                        <a:t>15</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latin typeface="Calibri"/>
                        </a:rPr>
                        <a:t>180</a:t>
                      </a:r>
                    </a:p>
                  </a:txBody>
                  <a:tcPr marL="6784" marR="6784" marT="7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gridSpan="4">
                  <a:txBody>
                    <a:bodyPr/>
                    <a:lstStyle/>
                    <a:p>
                      <a:pPr algn="l" rtl="0" fontAlgn="t"/>
                      <a:r>
                        <a:rPr lang="en-US" sz="1200" b="1" i="0" u="none" strike="noStrike" dirty="0">
                          <a:solidFill>
                            <a:srgbClr val="000000"/>
                          </a:solidFill>
                          <a:effectLst>
                            <a:outerShdw blurRad="50800" dist="38100" algn="tr" rotWithShape="0">
                              <a:prstClr val="black">
                                <a:alpha val="40000"/>
                              </a:prstClr>
                            </a:outerShdw>
                          </a:effectLst>
                          <a:latin typeface="Calibri"/>
                        </a:rPr>
                        <a:t>Poonch Division</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03039">
                <a:tc>
                  <a:txBody>
                    <a:bodyPr/>
                    <a:lstStyle/>
                    <a:p>
                      <a:pPr algn="l" rtl="0" fontAlgn="t"/>
                      <a:r>
                        <a:rPr lang="en-US" sz="1200" b="0" i="0" u="none" strike="noStrike" dirty="0">
                          <a:solidFill>
                            <a:srgbClr val="000000"/>
                          </a:solidFill>
                          <a:effectLst>
                            <a:outerShdw blurRad="50800" dist="38100" algn="tr" rotWithShape="0">
                              <a:prstClr val="black">
                                <a:alpha val="40000"/>
                              </a:prstClr>
                            </a:outerShdw>
                          </a:effectLst>
                          <a:latin typeface="Calibri"/>
                        </a:rPr>
                        <a:t>CMH </a:t>
                      </a:r>
                      <a:r>
                        <a:rPr lang="en-US" sz="1200" b="0" i="0" u="none" strike="noStrike" dirty="0" err="1">
                          <a:solidFill>
                            <a:srgbClr val="000000"/>
                          </a:solidFill>
                          <a:effectLst>
                            <a:outerShdw blurRad="50800" dist="38100" algn="tr" rotWithShape="0">
                              <a:prstClr val="black">
                                <a:alpha val="40000"/>
                              </a:prstClr>
                            </a:outerShdw>
                          </a:effectLst>
                          <a:latin typeface="Calibri"/>
                        </a:rPr>
                        <a:t>Rawlakot</a:t>
                      </a:r>
                      <a:endParaRPr lang="en-US" sz="1200" b="0"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250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7</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outerShdw blurRad="50800" dist="38100" algn="tr" rotWithShape="0">
                              <a:prstClr val="black">
                                <a:alpha val="40000"/>
                              </a:prstClr>
                            </a:outerShdw>
                          </a:effectLst>
                          <a:latin typeface="Calibri"/>
                        </a:rPr>
                        <a:t>84</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THQ Hajeera</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50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DHQ Bagh</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150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10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outerShdw blurRad="50800" dist="38100" algn="tr" rotWithShape="0">
                              <a:prstClr val="black">
                                <a:alpha val="40000"/>
                              </a:prstClr>
                            </a:outerShdw>
                          </a:effectLst>
                          <a:latin typeface="Calibri"/>
                        </a:rPr>
                        <a:t>120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CDH Hill</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50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THQ dhirkot </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50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DHQ Pallandri </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100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outerShdw blurRad="50800" dist="38100" algn="tr" rotWithShape="0">
                              <a:prstClr val="black">
                                <a:alpha val="40000"/>
                              </a:prstClr>
                            </a:outerShdw>
                          </a:effectLst>
                          <a:latin typeface="Calibri"/>
                        </a:rPr>
                        <a:t>3</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36</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Civ. Hospital Trarkhal</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20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422">
                <a:tc>
                  <a:txBody>
                    <a:bodyPr/>
                    <a:lstStyle/>
                    <a:p>
                      <a:pPr algn="l" rtl="0" fontAlgn="t"/>
                      <a:r>
                        <a:rPr lang="en-US" sz="1200" b="0" i="0" u="none" strike="noStrike">
                          <a:solidFill>
                            <a:srgbClr val="000000"/>
                          </a:solidFill>
                          <a:effectLst>
                            <a:outerShdw blurRad="50800" dist="38100" algn="tr" rotWithShape="0">
                              <a:prstClr val="black">
                                <a:alpha val="40000"/>
                              </a:prstClr>
                            </a:outerShdw>
                          </a:effectLst>
                          <a:latin typeface="Calibri"/>
                        </a:rPr>
                        <a:t>THQH Kahuta (Haveli)</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50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a:solidFill>
                            <a:srgbClr val="000000"/>
                          </a:solidFill>
                          <a:effectLst>
                            <a:outerShdw blurRad="50800" dist="38100" algn="tr" rotWithShape="0">
                              <a:prstClr val="black">
                                <a:alpha val="40000"/>
                              </a:prstClr>
                            </a:outerShdw>
                          </a:effectLst>
                          <a:latin typeface="Calibri"/>
                        </a:rPr>
                        <a:t>1</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0" i="0" u="none" strike="noStrike" dirty="0">
                          <a:solidFill>
                            <a:srgbClr val="000000"/>
                          </a:solidFill>
                          <a:effectLst>
                            <a:outerShdw blurRad="50800" dist="38100" algn="tr" rotWithShape="0">
                              <a:prstClr val="black">
                                <a:alpha val="40000"/>
                              </a:prstClr>
                            </a:outerShdw>
                          </a:effectLst>
                          <a:latin typeface="Calibri"/>
                        </a:rPr>
                        <a:t>12</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ctr" rtl="0" fontAlgn="t"/>
                      <a:r>
                        <a:rPr lang="en-US" sz="1200" b="1" i="0" u="none" strike="noStrike" dirty="0">
                          <a:solidFill>
                            <a:srgbClr val="000000"/>
                          </a:solidFill>
                          <a:effectLst>
                            <a:outerShdw blurRad="50800" dist="38100" algn="tr" rotWithShape="0">
                              <a:prstClr val="black">
                                <a:alpha val="40000"/>
                              </a:prstClr>
                            </a:outerShdw>
                          </a:effectLst>
                          <a:latin typeface="Calibri"/>
                        </a:rPr>
                        <a:t>Total Poonch Div</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dirty="0">
                          <a:solidFill>
                            <a:srgbClr val="000000"/>
                          </a:solidFill>
                          <a:effectLst>
                            <a:outerShdw blurRad="50800" dist="38100" algn="tr" rotWithShape="0">
                              <a:prstClr val="black">
                                <a:alpha val="40000"/>
                              </a:prstClr>
                            </a:outerShdw>
                          </a:effectLst>
                          <a:latin typeface="Calibri"/>
                        </a:rPr>
                        <a:t>720</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a:solidFill>
                            <a:srgbClr val="000000"/>
                          </a:solidFill>
                          <a:effectLst>
                            <a:outerShdw blurRad="50800" dist="38100" algn="tr" rotWithShape="0">
                              <a:prstClr val="black">
                                <a:alpha val="40000"/>
                              </a:prstClr>
                            </a:outerShdw>
                          </a:effectLst>
                          <a:latin typeface="Calibri"/>
                        </a:rPr>
                        <a:t>21</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dirty="0">
                          <a:solidFill>
                            <a:srgbClr val="000000"/>
                          </a:solidFill>
                          <a:effectLst>
                            <a:outerShdw blurRad="50800" dist="38100" algn="tr" rotWithShape="0">
                              <a:prstClr val="black">
                                <a:alpha val="40000"/>
                              </a:prstClr>
                            </a:outerShdw>
                          </a:effectLst>
                          <a:latin typeface="Calibri"/>
                        </a:rPr>
                        <a:t>252</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039">
                <a:tc>
                  <a:txBody>
                    <a:bodyPr/>
                    <a:lstStyle/>
                    <a:p>
                      <a:pPr algn="ctr" rtl="0" fontAlgn="t"/>
                      <a:r>
                        <a:rPr lang="en-US" sz="1200" b="1" i="0" u="none" strike="noStrike" dirty="0">
                          <a:solidFill>
                            <a:srgbClr val="000000"/>
                          </a:solidFill>
                          <a:effectLst>
                            <a:outerShdw blurRad="50800" dist="38100" algn="tr" rotWithShape="0">
                              <a:prstClr val="black">
                                <a:alpha val="40000"/>
                              </a:prstClr>
                            </a:outerShdw>
                          </a:effectLst>
                          <a:latin typeface="Calibri"/>
                        </a:rPr>
                        <a:t>Grand Total</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smtClean="0">
                          <a:solidFill>
                            <a:srgbClr val="000000"/>
                          </a:solidFill>
                          <a:effectLst>
                            <a:outerShdw blurRad="50800" dist="38100" algn="tr" rotWithShape="0">
                              <a:prstClr val="black">
                                <a:alpha val="40000"/>
                              </a:prstClr>
                            </a:outerShdw>
                          </a:effectLst>
                          <a:latin typeface="Calibri"/>
                        </a:rPr>
                        <a:t>2670</a:t>
                      </a:r>
                      <a:endParaRPr lang="en-US" sz="1200" b="1" i="0" u="none" strike="noStrike" dirty="0">
                        <a:solidFill>
                          <a:srgbClr val="000000"/>
                        </a:solidFill>
                        <a:effectLst>
                          <a:outerShdw blurRad="50800" dist="38100" algn="tr" rotWithShape="0">
                            <a:prstClr val="black">
                              <a:alpha val="40000"/>
                            </a:prstClr>
                          </a:outerShdw>
                        </a:effectLst>
                        <a:latin typeface="Calibri"/>
                      </a:endParaRP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a:solidFill>
                            <a:srgbClr val="000000"/>
                          </a:solidFill>
                          <a:effectLst>
                            <a:outerShdw blurRad="50800" dist="38100" algn="tr" rotWithShape="0">
                              <a:prstClr val="black">
                                <a:alpha val="40000"/>
                              </a:prstClr>
                            </a:outerShdw>
                          </a:effectLst>
                          <a:latin typeface="Calibri"/>
                        </a:rPr>
                        <a:t>49</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dirty="0">
                          <a:solidFill>
                            <a:srgbClr val="000000"/>
                          </a:solidFill>
                          <a:effectLst>
                            <a:outerShdw blurRad="50800" dist="38100" algn="tr" rotWithShape="0">
                              <a:prstClr val="black">
                                <a:alpha val="40000"/>
                              </a:prstClr>
                            </a:outerShdw>
                          </a:effectLst>
                          <a:latin typeface="Calibri"/>
                        </a:rPr>
                        <a:t>588</a:t>
                      </a:r>
                    </a:p>
                  </a:txBody>
                  <a:tcPr marL="6784" marR="6784" marT="75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42818239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542259"/>
            <a:ext cx="100584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District  Wise Requirement of Non Food Items</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graphicFrame>
        <p:nvGraphicFramePr>
          <p:cNvPr id="5" name="Table 4"/>
          <p:cNvGraphicFramePr>
            <a:graphicFrameLocks noGrp="1"/>
          </p:cNvGraphicFramePr>
          <p:nvPr/>
        </p:nvGraphicFramePr>
        <p:xfrm>
          <a:off x="291549" y="1235032"/>
          <a:ext cx="9475301" cy="6062370"/>
        </p:xfrm>
        <a:graphic>
          <a:graphicData uri="http://schemas.openxmlformats.org/drawingml/2006/table">
            <a:tbl>
              <a:tblPr/>
              <a:tblGrid>
                <a:gridCol w="1539950"/>
                <a:gridCol w="1249152"/>
                <a:gridCol w="955171"/>
                <a:gridCol w="1146206"/>
                <a:gridCol w="1337240"/>
                <a:gridCol w="1337240"/>
                <a:gridCol w="1910342"/>
              </a:tblGrid>
              <a:tr h="712556">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District</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Tents with P.Sheets</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Matris</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Plastic Mats</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Blanket</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Kitchen set</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Hygiene Kits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9">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Muzaffarabad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980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900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980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1960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400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9">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Jhelum Valley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1560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750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800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3000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9">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Neelum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1330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900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2000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800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646">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Rawalakot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1027</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800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300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663">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Bagh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1200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900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1700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750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22">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Haveli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1540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800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1600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350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750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502">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Sudhnoti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280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49">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Mirpur </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415</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300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633">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Bhimber</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235</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185</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170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200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476">
                <a:tc>
                  <a:txBody>
                    <a:bodyPr/>
                    <a:lstStyle/>
                    <a:p>
                      <a:pPr marL="0" marR="0" algn="ctr" defTabSz="1018783" rtl="0" eaLnBrk="1" latinLnBrk="0" hangingPunct="1">
                        <a:lnSpc>
                          <a:spcPct val="100000"/>
                        </a:lnSpc>
                        <a:spcBef>
                          <a:spcPts val="0"/>
                        </a:spcBef>
                        <a:spcAft>
                          <a:spcPts val="0"/>
                        </a:spcAft>
                      </a:pPr>
                      <a:r>
                        <a:rPr lang="en-US" sz="1600" b="0" kern="1200" dirty="0" smtClean="0">
                          <a:solidFill>
                            <a:schemeClr val="tx1"/>
                          </a:solidFill>
                          <a:effectLst>
                            <a:outerShdw blurRad="38100" dist="38100" dir="2700000" algn="tl">
                              <a:srgbClr val="000000">
                                <a:alpha val="43137"/>
                              </a:srgbClr>
                            </a:outerShdw>
                          </a:effectLst>
                          <a:latin typeface="+mn-lt"/>
                          <a:ea typeface="+mn-ea"/>
                          <a:cs typeface="+mn-cs"/>
                        </a:rPr>
                        <a:t>Kotli</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545</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500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400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100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1018783" rtl="0" eaLnBrk="1" latinLnBrk="0" hangingPunct="1">
                        <a:lnSpc>
                          <a:spcPct val="100000"/>
                        </a:lnSpc>
                        <a:spcBef>
                          <a:spcPts val="0"/>
                        </a:spcBef>
                        <a:spcAft>
                          <a:spcPts val="0"/>
                        </a:spcAft>
                      </a:pPr>
                      <a:r>
                        <a:rPr lang="en-US" sz="1600" kern="1200" dirty="0" smtClean="0">
                          <a:solidFill>
                            <a:schemeClr val="tx1"/>
                          </a:solidFill>
                          <a:effectLst>
                            <a:outerShdw blurRad="38100" dist="38100" dir="2700000" algn="tl">
                              <a:srgbClr val="000000">
                                <a:alpha val="43137"/>
                              </a:srgbClr>
                            </a:outerShdw>
                          </a:effectLst>
                          <a:latin typeface="+mn-lt"/>
                          <a:ea typeface="+mn-ea"/>
                          <a:cs typeface="+mn-cs"/>
                        </a:rPr>
                        <a:t>150</a:t>
                      </a:r>
                    </a:p>
                  </a:txBody>
                  <a:tcPr marL="65598" marR="65598" marT="114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476">
                <a:tc>
                  <a:txBody>
                    <a:bodyPr/>
                    <a:lstStyle/>
                    <a:p>
                      <a:pPr marL="0" marR="0" algn="ctr" defTabSz="1018783" rtl="0" eaLnBrk="1" latinLnBrk="0" hangingPunct="1">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mn-lt"/>
                          <a:ea typeface="+mn-ea"/>
                          <a:cs typeface="+mn-cs"/>
                        </a:rPr>
                        <a:t>Total</a:t>
                      </a:r>
                    </a:p>
                  </a:txBody>
                  <a:tcPr marL="65598" marR="65598" marT="114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9412</a:t>
                      </a:r>
                      <a:endParaRPr lang="en-US" sz="2000" b="1" i="0" u="none" strike="noStrike" dirty="0">
                        <a:solidFill>
                          <a:srgbClr val="000000"/>
                        </a:solidFill>
                        <a:latin typeface="Calibri"/>
                      </a:endParaRPr>
                    </a:p>
                  </a:txBody>
                  <a:tcPr marL="9111" marR="9111" marT="10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6685</a:t>
                      </a:r>
                      <a:endParaRPr lang="en-US" sz="2000" b="1" i="0" u="none" strike="noStrike" dirty="0">
                        <a:solidFill>
                          <a:srgbClr val="000000"/>
                        </a:solidFill>
                        <a:latin typeface="Calibri"/>
                      </a:endParaRPr>
                    </a:p>
                  </a:txBody>
                  <a:tcPr marL="9111" marR="9111" marT="10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6250</a:t>
                      </a:r>
                      <a:endParaRPr lang="en-US" sz="2000" b="1" i="0" u="none" strike="noStrike" dirty="0">
                        <a:solidFill>
                          <a:srgbClr val="000000"/>
                        </a:solidFill>
                        <a:latin typeface="Calibri"/>
                      </a:endParaRPr>
                    </a:p>
                  </a:txBody>
                  <a:tcPr marL="9111" marR="9111" marT="10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12860</a:t>
                      </a:r>
                      <a:endParaRPr lang="en-US" sz="2000" b="1" i="0" u="none" strike="noStrike" dirty="0">
                        <a:solidFill>
                          <a:srgbClr val="000000"/>
                        </a:solidFill>
                        <a:latin typeface="Calibri"/>
                      </a:endParaRPr>
                    </a:p>
                  </a:txBody>
                  <a:tcPr marL="9111" marR="9111" marT="10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4250</a:t>
                      </a:r>
                      <a:endParaRPr lang="en-US" sz="2000" b="1" i="0" u="none" strike="noStrike" dirty="0">
                        <a:solidFill>
                          <a:srgbClr val="000000"/>
                        </a:solidFill>
                        <a:latin typeface="Calibri"/>
                      </a:endParaRPr>
                    </a:p>
                  </a:txBody>
                  <a:tcPr marL="9111" marR="9111" marT="10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3650</a:t>
                      </a:r>
                      <a:endParaRPr lang="en-US" sz="2000" b="1" i="0" u="none" strike="noStrike" dirty="0">
                        <a:solidFill>
                          <a:srgbClr val="000000"/>
                        </a:solidFill>
                        <a:latin typeface="Calibri"/>
                      </a:endParaRPr>
                    </a:p>
                  </a:txBody>
                  <a:tcPr marL="9111" marR="9111" marT="10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37322" y="531629"/>
            <a:ext cx="92202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Stock Position of Food Department</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graphicFrame>
        <p:nvGraphicFramePr>
          <p:cNvPr id="7" name="Table 6"/>
          <p:cNvGraphicFramePr>
            <a:graphicFrameLocks noGrp="1"/>
          </p:cNvGraphicFramePr>
          <p:nvPr/>
        </p:nvGraphicFramePr>
        <p:xfrm>
          <a:off x="510209" y="1088514"/>
          <a:ext cx="8822105" cy="5415868"/>
        </p:xfrm>
        <a:graphic>
          <a:graphicData uri="http://schemas.openxmlformats.org/drawingml/2006/table">
            <a:tbl>
              <a:tblPr firstRow="1" bandRow="1">
                <a:tableStyleId>{72833802-FEF1-4C79-8D5D-14CF1EAF98D9}</a:tableStyleId>
              </a:tblPr>
              <a:tblGrid>
                <a:gridCol w="4521775"/>
                <a:gridCol w="4300330"/>
              </a:tblGrid>
              <a:tr h="534548">
                <a:tc>
                  <a:txBody>
                    <a:bodyPr/>
                    <a:lstStyle/>
                    <a:p>
                      <a:pPr algn="ctr" fontAlgn="b">
                        <a:lnSpc>
                          <a:spcPct val="100000"/>
                        </a:lnSpc>
                        <a:spcAft>
                          <a:spcPts val="0"/>
                        </a:spcAft>
                      </a:pPr>
                      <a:r>
                        <a:rPr lang="en-US" sz="2600" u="none" strike="noStrike" dirty="0" smtClean="0">
                          <a:latin typeface="Arial" pitchFamily="34" charset="0"/>
                          <a:cs typeface="Arial" pitchFamily="34" charset="0"/>
                        </a:rPr>
                        <a:t>Name of Station</a:t>
                      </a:r>
                      <a:endParaRPr lang="en-US" sz="2600" b="1" i="0" u="none" strike="noStrike" dirty="0">
                        <a:solidFill>
                          <a:schemeClr val="tx1"/>
                        </a:solidFill>
                        <a:latin typeface="Arial" pitchFamily="34" charset="0"/>
                        <a:cs typeface="Arial" pitchFamily="34" charset="0"/>
                      </a:endParaRPr>
                    </a:p>
                  </a:txBody>
                  <a:tcPr marL="10478" marR="10478"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spcAft>
                          <a:spcPts val="0"/>
                        </a:spcAft>
                      </a:pPr>
                      <a:r>
                        <a:rPr lang="en-US" sz="2600" u="none" strike="noStrike" dirty="0" smtClean="0">
                          <a:latin typeface="Arial" pitchFamily="34" charset="0"/>
                          <a:cs typeface="Arial" pitchFamily="34" charset="0"/>
                        </a:rPr>
                        <a:t>Wheat Balance (in tons)</a:t>
                      </a:r>
                      <a:endParaRPr lang="en-US" sz="2600" b="1" i="0" u="none" strike="noStrike" dirty="0">
                        <a:solidFill>
                          <a:schemeClr val="tx1"/>
                        </a:solidFill>
                        <a:latin typeface="Arial" pitchFamily="34" charset="0"/>
                        <a:cs typeface="Arial" pitchFamily="34" charset="0"/>
                      </a:endParaRPr>
                    </a:p>
                  </a:txBody>
                  <a:tcPr marL="10478" marR="10478" marT="107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Base Godown Islamabad </a:t>
                      </a:r>
                      <a:r>
                        <a:rPr lang="en-US" sz="2100" b="1" i="0" u="none" strike="noStrike" dirty="0">
                          <a:solidFill>
                            <a:srgbClr val="000000"/>
                          </a:solidFill>
                          <a:latin typeface="Arial" pitchFamily="34" charset="0"/>
                          <a:cs typeface="Arial" pitchFamily="34" charset="0"/>
                        </a:rPr>
                        <a:t> </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6167</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UK Mills </a:t>
                      </a:r>
                      <a:r>
                        <a:rPr lang="en-US" sz="2100" b="0" i="0" u="none" strike="noStrike" dirty="0" err="1">
                          <a:solidFill>
                            <a:srgbClr val="000000"/>
                          </a:solidFill>
                          <a:latin typeface="Arial" pitchFamily="34" charset="0"/>
                          <a:cs typeface="Arial" pitchFamily="34" charset="0"/>
                        </a:rPr>
                        <a:t>Rawat</a:t>
                      </a:r>
                      <a:r>
                        <a:rPr lang="en-US" sz="2100" b="0" i="0" u="none" strike="noStrike" dirty="0">
                          <a:solidFill>
                            <a:srgbClr val="000000"/>
                          </a:solidFill>
                          <a:latin typeface="Arial" pitchFamily="34" charset="0"/>
                          <a:cs typeface="Arial" pitchFamily="34" charset="0"/>
                        </a:rPr>
                        <a:t> </a:t>
                      </a:r>
                      <a:r>
                        <a:rPr lang="en-US" sz="2100" b="1" i="0" u="none" strike="noStrike" dirty="0">
                          <a:solidFill>
                            <a:srgbClr val="000000"/>
                          </a:solidFill>
                          <a:latin typeface="Arial" pitchFamily="34" charset="0"/>
                          <a:cs typeface="Arial" pitchFamily="34" charset="0"/>
                        </a:rPr>
                        <a:t> </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299</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err="1">
                          <a:solidFill>
                            <a:srgbClr val="000000"/>
                          </a:solidFill>
                          <a:latin typeface="Arial" pitchFamily="34" charset="0"/>
                          <a:cs typeface="Arial" pitchFamily="34" charset="0"/>
                        </a:rPr>
                        <a:t>Mangla</a:t>
                      </a:r>
                      <a:r>
                        <a:rPr lang="en-US" sz="2100" b="0" i="0" u="none" strike="noStrike" dirty="0">
                          <a:solidFill>
                            <a:srgbClr val="000000"/>
                          </a:solidFill>
                          <a:latin typeface="Arial" pitchFamily="34" charset="0"/>
                          <a:cs typeface="Arial" pitchFamily="34" charset="0"/>
                        </a:rPr>
                        <a:t> Flour Mills </a:t>
                      </a:r>
                      <a:r>
                        <a:rPr lang="en-US" sz="2100" b="0" i="0" u="none" strike="noStrike" dirty="0" err="1">
                          <a:solidFill>
                            <a:srgbClr val="000000"/>
                          </a:solidFill>
                          <a:latin typeface="Arial" pitchFamily="34" charset="0"/>
                          <a:cs typeface="Arial" pitchFamily="34" charset="0"/>
                        </a:rPr>
                        <a:t>Mirpur</a:t>
                      </a:r>
                      <a:r>
                        <a:rPr lang="en-US" sz="2100" b="1" i="0" u="none" strike="noStrike" dirty="0">
                          <a:solidFill>
                            <a:srgbClr val="000000"/>
                          </a:solidFill>
                          <a:latin typeface="Arial" pitchFamily="34" charset="0"/>
                          <a:cs typeface="Arial" pitchFamily="34" charset="0"/>
                        </a:rPr>
                        <a:t> </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1044</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Pak Kashmir Flour Mills </a:t>
                      </a:r>
                      <a:r>
                        <a:rPr lang="en-US" sz="2100" b="0" i="0" u="none" strike="noStrike" dirty="0" err="1">
                          <a:solidFill>
                            <a:srgbClr val="000000"/>
                          </a:solidFill>
                          <a:latin typeface="Arial" pitchFamily="34" charset="0"/>
                          <a:cs typeface="Arial" pitchFamily="34" charset="0"/>
                        </a:rPr>
                        <a:t>Dudyal</a:t>
                      </a:r>
                      <a:r>
                        <a:rPr lang="en-US" sz="2100" b="1" i="0" u="none" strike="noStrike" dirty="0">
                          <a:solidFill>
                            <a:srgbClr val="000000"/>
                          </a:solidFill>
                          <a:latin typeface="Arial" pitchFamily="34" charset="0"/>
                          <a:cs typeface="Arial" pitchFamily="34" charset="0"/>
                        </a:rPr>
                        <a:t> </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1390</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err="1">
                          <a:solidFill>
                            <a:srgbClr val="000000"/>
                          </a:solidFill>
                          <a:latin typeface="Arial" pitchFamily="34" charset="0"/>
                          <a:cs typeface="Arial" pitchFamily="34" charset="0"/>
                        </a:rPr>
                        <a:t>Saddique</a:t>
                      </a:r>
                      <a:r>
                        <a:rPr lang="en-US" sz="2100" b="0" i="0" u="none" strike="noStrike" dirty="0">
                          <a:solidFill>
                            <a:srgbClr val="000000"/>
                          </a:solidFill>
                          <a:latin typeface="Arial" pitchFamily="34" charset="0"/>
                          <a:cs typeface="Arial" pitchFamily="34" charset="0"/>
                        </a:rPr>
                        <a:t> Flour Mills </a:t>
                      </a:r>
                      <a:r>
                        <a:rPr lang="en-US" sz="2100" b="0" i="0" u="none" strike="noStrike" dirty="0" err="1">
                          <a:solidFill>
                            <a:srgbClr val="000000"/>
                          </a:solidFill>
                          <a:latin typeface="Arial" pitchFamily="34" charset="0"/>
                          <a:cs typeface="Arial" pitchFamily="34" charset="0"/>
                        </a:rPr>
                        <a:t>Jatlan</a:t>
                      </a:r>
                      <a:r>
                        <a:rPr lang="en-US" sz="2100" b="0" i="0" u="none" strike="noStrike" dirty="0">
                          <a:solidFill>
                            <a:srgbClr val="000000"/>
                          </a:solidFill>
                          <a:latin typeface="Arial" pitchFamily="34" charset="0"/>
                          <a:cs typeface="Arial" pitchFamily="34" charset="0"/>
                        </a:rPr>
                        <a:t> </a:t>
                      </a:r>
                      <a:r>
                        <a:rPr lang="en-US" sz="2100" b="1" i="0" u="none" strike="noStrike" dirty="0">
                          <a:solidFill>
                            <a:srgbClr val="000000"/>
                          </a:solidFill>
                          <a:latin typeface="Arial" pitchFamily="34" charset="0"/>
                          <a:cs typeface="Arial" pitchFamily="34" charset="0"/>
                        </a:rPr>
                        <a:t> </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1039</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1" i="0" u="none" strike="noStrike" dirty="0">
                          <a:solidFill>
                            <a:srgbClr val="000000"/>
                          </a:solidFill>
                          <a:latin typeface="Arial" pitchFamily="34" charset="0"/>
                          <a:cs typeface="Arial" pitchFamily="34" charset="0"/>
                        </a:rPr>
                        <a:t>Total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1" i="0" u="none" strike="noStrike" dirty="0" smtClean="0">
                          <a:solidFill>
                            <a:srgbClr val="000000"/>
                          </a:solidFill>
                          <a:latin typeface="Arial" pitchFamily="34" charset="0"/>
                          <a:cs typeface="Arial" pitchFamily="34" charset="0"/>
                        </a:rPr>
                        <a:t>9939</a:t>
                      </a:r>
                      <a:endParaRPr lang="en-US" sz="2100" b="1"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Neelum Flour Mills </a:t>
                      </a:r>
                      <a:r>
                        <a:rPr lang="en-US" sz="2100" b="0" i="0" u="none" strike="noStrike" dirty="0" err="1">
                          <a:solidFill>
                            <a:srgbClr val="000000"/>
                          </a:solidFill>
                          <a:latin typeface="Arial" pitchFamily="34" charset="0"/>
                          <a:cs typeface="Arial" pitchFamily="34" charset="0"/>
                        </a:rPr>
                        <a:t>Mzd</a:t>
                      </a:r>
                      <a:r>
                        <a:rPr lang="en-US" sz="2100" b="0" i="0" u="none" strike="noStrike" dirty="0">
                          <a:solidFill>
                            <a:srgbClr val="000000"/>
                          </a:solidFill>
                          <a:latin typeface="Arial" pitchFamily="34" charset="0"/>
                          <a:cs typeface="Arial" pitchFamily="34" charset="0"/>
                        </a:rPr>
                        <a:t>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309</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Gillani Flour Mills </a:t>
                      </a:r>
                      <a:r>
                        <a:rPr lang="en-US" sz="2100" b="0" i="0" u="none" strike="noStrike" dirty="0" err="1">
                          <a:solidFill>
                            <a:srgbClr val="000000"/>
                          </a:solidFill>
                          <a:latin typeface="Arial" pitchFamily="34" charset="0"/>
                          <a:cs typeface="Arial" pitchFamily="34" charset="0"/>
                        </a:rPr>
                        <a:t>Kohala</a:t>
                      </a:r>
                      <a:r>
                        <a:rPr lang="en-US" sz="2100" b="0" i="0" u="none" strike="noStrike" dirty="0">
                          <a:solidFill>
                            <a:srgbClr val="000000"/>
                          </a:solidFill>
                          <a:latin typeface="Arial" pitchFamily="34" charset="0"/>
                          <a:cs typeface="Arial" pitchFamily="34" charset="0"/>
                        </a:rPr>
                        <a:t>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854</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Poonch Flour Mills </a:t>
                      </a:r>
                      <a:r>
                        <a:rPr lang="en-US" sz="2100" b="0" i="0" u="none" strike="noStrike" dirty="0" err="1">
                          <a:solidFill>
                            <a:srgbClr val="000000"/>
                          </a:solidFill>
                          <a:latin typeface="Arial" pitchFamily="34" charset="0"/>
                          <a:cs typeface="Arial" pitchFamily="34" charset="0"/>
                        </a:rPr>
                        <a:t>Arja</a:t>
                      </a:r>
                      <a:r>
                        <a:rPr lang="en-US" sz="2100" b="0" i="0" u="none" strike="noStrike" dirty="0">
                          <a:solidFill>
                            <a:srgbClr val="000000"/>
                          </a:solidFill>
                          <a:latin typeface="Arial" pitchFamily="34" charset="0"/>
                          <a:cs typeface="Arial" pitchFamily="34" charset="0"/>
                        </a:rPr>
                        <a:t>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337</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Jadded Flour Mills Gorah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387</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Sadozai F.M.A Patan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819</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970">
                <a:tc>
                  <a:txBody>
                    <a:bodyPr/>
                    <a:lstStyle/>
                    <a:p>
                      <a:pPr algn="l" rtl="0" fontAlgn="ctr"/>
                      <a:r>
                        <a:rPr lang="en-US" sz="2100" b="0" i="0" u="none" strike="noStrike" dirty="0">
                          <a:solidFill>
                            <a:srgbClr val="000000"/>
                          </a:solidFill>
                          <a:latin typeface="Arial" pitchFamily="34" charset="0"/>
                          <a:cs typeface="Arial" pitchFamily="34" charset="0"/>
                        </a:rPr>
                        <a:t>Itfaq Flour Mills </a:t>
                      </a:r>
                      <a:r>
                        <a:rPr lang="en-US" sz="2100" b="0" i="0" u="none" strike="noStrike" dirty="0" err="1">
                          <a:solidFill>
                            <a:srgbClr val="000000"/>
                          </a:solidFill>
                          <a:latin typeface="Arial" pitchFamily="34" charset="0"/>
                          <a:cs typeface="Arial" pitchFamily="34" charset="0"/>
                        </a:rPr>
                        <a:t>Sensa</a:t>
                      </a:r>
                      <a:r>
                        <a:rPr lang="en-US" sz="2100" b="0" i="0" u="none" strike="noStrike" dirty="0">
                          <a:solidFill>
                            <a:srgbClr val="000000"/>
                          </a:solidFill>
                          <a:latin typeface="Arial" pitchFamily="34" charset="0"/>
                          <a:cs typeface="Arial" pitchFamily="34" charset="0"/>
                        </a:rPr>
                        <a:t>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100" b="0" i="0" u="none" strike="noStrike" dirty="0" smtClean="0">
                          <a:solidFill>
                            <a:srgbClr val="000000"/>
                          </a:solidFill>
                          <a:latin typeface="Arial" pitchFamily="34" charset="0"/>
                          <a:cs typeface="Arial" pitchFamily="34" charset="0"/>
                        </a:rPr>
                        <a:t>511</a:t>
                      </a:r>
                      <a:endParaRPr lang="en-US" sz="2100" b="0"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740">
                <a:tc>
                  <a:txBody>
                    <a:bodyPr/>
                    <a:lstStyle/>
                    <a:p>
                      <a:pPr algn="ctr" rtl="0" fontAlgn="ctr"/>
                      <a:r>
                        <a:rPr lang="en-US" sz="2100" b="1" i="0" u="none" strike="noStrike" dirty="0">
                          <a:solidFill>
                            <a:srgbClr val="000000"/>
                          </a:solidFill>
                          <a:latin typeface="Arial" pitchFamily="34" charset="0"/>
                          <a:cs typeface="Arial" pitchFamily="34" charset="0"/>
                        </a:rPr>
                        <a:t>Total</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600" b="1" i="0" u="none" strike="noStrike" dirty="0" smtClean="0">
                          <a:solidFill>
                            <a:srgbClr val="000000"/>
                          </a:solidFill>
                          <a:latin typeface="Arial" pitchFamily="34" charset="0"/>
                          <a:cs typeface="Arial" pitchFamily="34" charset="0"/>
                        </a:rPr>
                        <a:t>3217</a:t>
                      </a:r>
                      <a:endParaRPr lang="en-US" sz="2600" b="1" i="0" u="none" strike="noStrike" dirty="0">
                        <a:solidFill>
                          <a:srgbClr val="000000"/>
                        </a:solidFill>
                        <a:latin typeface="Arial" pitchFamily="34" charset="0"/>
                        <a:cs typeface="Arial" pitchFamily="34" charset="0"/>
                      </a:endParaRPr>
                    </a:p>
                  </a:txBody>
                  <a:tcPr marL="9111" marR="9111" marT="101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510">
                <a:tc>
                  <a:txBody>
                    <a:bodyPr/>
                    <a:lstStyle/>
                    <a:p>
                      <a:pPr algn="ctr" rtl="0" fontAlgn="ctr"/>
                      <a:r>
                        <a:rPr lang="en-US" sz="2100" b="1" i="0" u="none" strike="noStrike" dirty="0" err="1">
                          <a:solidFill>
                            <a:srgbClr val="000000"/>
                          </a:solidFill>
                          <a:latin typeface="Arial" pitchFamily="34" charset="0"/>
                          <a:cs typeface="Arial" pitchFamily="34" charset="0"/>
                        </a:rPr>
                        <a:t>G.Total</a:t>
                      </a:r>
                      <a:r>
                        <a:rPr lang="en-US" sz="2100" b="1" i="0" u="none" strike="noStrike" dirty="0">
                          <a:solidFill>
                            <a:srgbClr val="000000"/>
                          </a:solidFill>
                          <a:latin typeface="Arial" pitchFamily="34" charset="0"/>
                          <a:cs typeface="Arial" pitchFamily="34" charset="0"/>
                        </a:rPr>
                        <a:t> </a:t>
                      </a: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3000" b="1" i="0" u="none" strike="noStrike" dirty="0" smtClean="0">
                          <a:solidFill>
                            <a:srgbClr val="000000"/>
                          </a:solidFill>
                          <a:latin typeface="Arial" pitchFamily="34" charset="0"/>
                          <a:cs typeface="Arial" pitchFamily="34" charset="0"/>
                        </a:rPr>
                        <a:t>13156</a:t>
                      </a:r>
                      <a:endParaRPr lang="en-US" sz="3000" b="1" i="0" u="none" strike="noStrike" dirty="0">
                        <a:solidFill>
                          <a:srgbClr val="000000"/>
                        </a:solidFill>
                        <a:latin typeface="Arial" pitchFamily="34" charset="0"/>
                        <a:cs typeface="Arial" pitchFamily="34" charset="0"/>
                      </a:endParaRPr>
                    </a:p>
                  </a:txBody>
                  <a:tcPr marL="9111" marR="9111" marT="101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itle 3"/>
          <p:cNvSpPr txBox="1">
            <a:spLocks/>
          </p:cNvSpPr>
          <p:nvPr/>
        </p:nvSpPr>
        <p:spPr>
          <a:xfrm>
            <a:off x="364435" y="6839693"/>
            <a:ext cx="9220200" cy="276999"/>
          </a:xfrm>
          <a:prstGeom prst="rect">
            <a:avLst/>
          </a:prstGeom>
        </p:spPr>
        <p:txBody>
          <a:bodyPr vert="horz" wrap="square" lIns="0" tIns="0" rIns="0" bIns="0" rtlCol="0" anchor="t">
            <a:spAutoFit/>
          </a:bodyPr>
          <a:lstStyle/>
          <a:p>
            <a:pPr marL="0" marR="0" lvl="0" indent="0" defTabSz="1018783" rtl="0" eaLnBrk="1" fontAlgn="auto" latinLnBrk="0" hangingPunct="1">
              <a:lnSpc>
                <a:spcPct val="90000"/>
              </a:lnSpc>
              <a:spcBef>
                <a:spcPct val="0"/>
              </a:spcBef>
              <a:spcAft>
                <a:spcPts val="0"/>
              </a:spcAft>
              <a:buClrTx/>
              <a:buSzTx/>
              <a:buFontTx/>
              <a:buNone/>
              <a:tabLst/>
              <a:defRPr/>
            </a:pPr>
            <a:r>
              <a:rPr lang="en-US" sz="2000" b="1" spc="-167" dirty="0" smtClean="0">
                <a:ln w="3175">
                  <a:noFill/>
                </a:ln>
                <a:solidFill>
                  <a:schemeClr val="bg2">
                    <a:lumMod val="60000"/>
                    <a:lumOff val="40000"/>
                  </a:schemeClr>
                </a:solidFill>
                <a:effectLst>
                  <a:outerShdw blurRad="50800" dist="38100" dir="2700000" algn="tl" rotWithShape="0">
                    <a:schemeClr val="tx1">
                      <a:alpha val="40000"/>
                    </a:schemeClr>
                  </a:outerShdw>
                </a:effectLst>
                <a:latin typeface="Arial" pitchFamily="34" charset="0"/>
                <a:cs typeface="Arial" pitchFamily="34" charset="0"/>
                <a:hlinkClick r:id="" action="ppaction://noaction"/>
              </a:rPr>
              <a:t>Utility Stores has shared its storage status and network in AJK </a:t>
            </a:r>
            <a:endParaRPr kumimoji="0" lang="en-US" sz="2000" b="1" i="0" u="none" strike="noStrike" kern="1200" cap="none" spc="-167" normalizeH="0" noProof="0" dirty="0" smtClean="0">
              <a:ln w="3175">
                <a:noFill/>
              </a:ln>
              <a:solidFill>
                <a:schemeClr val="bg2">
                  <a:lumMod val="60000"/>
                  <a:lumOff val="40000"/>
                </a:schemeClr>
              </a:solidFill>
              <a:effectLst>
                <a:outerShdw blurRad="50800" dist="38100" dir="2700000" algn="tl" rotWithShape="0">
                  <a:schemeClr val="tx1">
                    <a:alpha val="40000"/>
                  </a:scheme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9730" y="1151907"/>
          <a:ext cx="9551787" cy="6163294"/>
        </p:xfrm>
        <a:graphic>
          <a:graphicData uri="http://schemas.openxmlformats.org/drawingml/2006/table">
            <a:tbl>
              <a:tblPr firstRow="1" bandRow="1">
                <a:tableStyleId>{72833802-FEF1-4C79-8D5D-14CF1EAF98D9}</a:tableStyleId>
              </a:tblPr>
              <a:tblGrid>
                <a:gridCol w="1741469"/>
                <a:gridCol w="2438057"/>
                <a:gridCol w="2780954"/>
                <a:gridCol w="2591307"/>
              </a:tblGrid>
              <a:tr h="977452">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err="1" smtClean="0">
                          <a:latin typeface="Arial" pitchFamily="34" charset="0"/>
                          <a:cs typeface="Arial" pitchFamily="34" charset="0"/>
                        </a:rPr>
                        <a:t>Sr.No</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District</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Relief Caseload </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Food(MTs) for 3 months</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1</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Muzaffarabad</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980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395.136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2</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err="1" smtClean="0">
                          <a:effectLst>
                            <a:outerShdw blurRad="38100" dist="38100" dir="2700000" algn="tl">
                              <a:srgbClr val="000000">
                                <a:alpha val="43137"/>
                              </a:srgbClr>
                            </a:outerShdw>
                          </a:effectLst>
                          <a:latin typeface="Arial" pitchFamily="34" charset="0"/>
                          <a:cs typeface="Arial" pitchFamily="34" charset="0"/>
                        </a:rPr>
                        <a:t>Jehlum</a:t>
                      </a:r>
                      <a:r>
                        <a:rPr lang="en-US" sz="2000" b="1" kern="1200" dirty="0" smtClean="0">
                          <a:effectLst>
                            <a:outerShdw blurRad="38100" dist="38100" dir="2700000" algn="tl">
                              <a:srgbClr val="000000">
                                <a:alpha val="43137"/>
                              </a:srgbClr>
                            </a:outerShdw>
                          </a:effectLst>
                          <a:latin typeface="Arial" pitchFamily="34" charset="0"/>
                          <a:cs typeface="Arial" pitchFamily="34" charset="0"/>
                        </a:rPr>
                        <a:t> Valley</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1560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628.992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3</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Neelum</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1330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536.256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4</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Rawalakot</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1027</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414.0864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5</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Bagh</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1500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604.8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6</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Haveli</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1540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620.928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7</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Sudhnoti</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280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112.896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8</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err="1" smtClean="0">
                          <a:effectLst>
                            <a:outerShdw blurRad="38100" dist="38100" dir="2700000" algn="tl">
                              <a:srgbClr val="000000">
                                <a:alpha val="43137"/>
                              </a:srgbClr>
                            </a:outerShdw>
                          </a:effectLst>
                          <a:latin typeface="Arial" pitchFamily="34" charset="0"/>
                          <a:cs typeface="Arial" pitchFamily="34" charset="0"/>
                        </a:rPr>
                        <a:t>Mirpur</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415</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167.328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9</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Bhimber</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235</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94.752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324">
                <a:tc>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lang="en-US" sz="2400" kern="1200" dirty="0" smtClean="0">
                          <a:latin typeface="Arial" pitchFamily="34" charset="0"/>
                          <a:cs typeface="Arial" pitchFamily="34" charset="0"/>
                        </a:rPr>
                        <a:t>10</a:t>
                      </a:r>
                      <a:endParaRPr lang="en-US" sz="2400" b="1"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Kotli</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545</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219.744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2602">
                <a:tc gridSpan="2">
                  <a:txBody>
                    <a:bodyPr/>
                    <a:lstStyle/>
                    <a:p>
                      <a:pPr marL="342900" marR="0" lvl="0" indent="-34290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kumimoji="0" lang="en-US" sz="2400" b="1" kern="1200" dirty="0" smtClean="0">
                          <a:effectLst>
                            <a:outerShdw blurRad="38100" dist="38100" dir="2700000" algn="tl">
                              <a:srgbClr val="000000">
                                <a:alpha val="43137"/>
                              </a:srgbClr>
                            </a:outerShdw>
                          </a:effectLst>
                          <a:latin typeface="Arial" pitchFamily="34" charset="0"/>
                          <a:cs typeface="Arial" pitchFamily="34" charset="0"/>
                        </a:rPr>
                        <a:t>Total</a:t>
                      </a:r>
                      <a:endParaRPr kumimoji="0" lang="en-US" sz="2400" b="1"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87464" marR="8746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42900" marR="0" lvl="0" indent="-34290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lang="en-US" sz="1600" b="1" kern="1200" dirty="0" smtClean="0">
                        <a:solidFill>
                          <a:schemeClr val="dk1"/>
                        </a:solidFill>
                        <a:latin typeface="+mn-lt"/>
                        <a:ea typeface="+mn-ea"/>
                        <a:cs typeface="+mn-cs"/>
                      </a:endParaRPr>
                    </a:p>
                  </a:txBody>
                  <a:tcPr marL="68580" marR="68580" marT="0" marB="0"/>
                </a:tc>
                <a:tc>
                  <a:txBody>
                    <a:bodyPr/>
                    <a:lstStyle/>
                    <a:p>
                      <a:pPr algn="ctr">
                        <a:lnSpc>
                          <a:spcPct val="100000"/>
                        </a:lnSpc>
                        <a:spcBef>
                          <a:spcPts val="0"/>
                        </a:spcBef>
                        <a:spcAft>
                          <a:spcPts val="0"/>
                        </a:spcAft>
                      </a:pPr>
                      <a: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9412</a:t>
                      </a:r>
                      <a:endPar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US" sz="24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3794.918</a:t>
                      </a: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3"/>
          <p:cNvSpPr txBox="1">
            <a:spLocks/>
          </p:cNvSpPr>
          <p:nvPr/>
        </p:nvSpPr>
        <p:spPr>
          <a:xfrm>
            <a:off x="0" y="482774"/>
            <a:ext cx="100584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Food Items Required</a:t>
            </a:r>
            <a:endParaRPr kumimoji="0" lang="en-US" sz="36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37322" y="522514"/>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Details of EOCs Established</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graphicFrame>
        <p:nvGraphicFramePr>
          <p:cNvPr id="7" name="Table 6"/>
          <p:cNvGraphicFramePr>
            <a:graphicFrameLocks noGrp="1"/>
          </p:cNvGraphicFramePr>
          <p:nvPr/>
        </p:nvGraphicFramePr>
        <p:xfrm>
          <a:off x="291549" y="1152183"/>
          <a:ext cx="9475303" cy="6090829"/>
        </p:xfrm>
        <a:graphic>
          <a:graphicData uri="http://schemas.openxmlformats.org/drawingml/2006/table">
            <a:tbl>
              <a:tblPr firstRow="1" bandRow="1">
                <a:tableStyleId>{72833802-FEF1-4C79-8D5D-14CF1EAF98D9}</a:tableStyleId>
              </a:tblPr>
              <a:tblGrid>
                <a:gridCol w="2696816"/>
                <a:gridCol w="3353058"/>
                <a:gridCol w="3425429"/>
              </a:tblGrid>
              <a:tr h="457131">
                <a:tc>
                  <a:txBody>
                    <a:bodyPr/>
                    <a:lstStyle/>
                    <a:p>
                      <a:pPr algn="ctr">
                        <a:lnSpc>
                          <a:spcPct val="100000"/>
                        </a:lnSpc>
                        <a:spcBef>
                          <a:spcPts val="0"/>
                        </a:spcBef>
                        <a:spcAft>
                          <a:spcPts val="0"/>
                        </a:spcAft>
                      </a:pPr>
                      <a:r>
                        <a:rPr lang="en-US" sz="1800" b="1"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Department</a:t>
                      </a:r>
                      <a:endParaRPr lang="en-US" sz="18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Focal Person</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Emergency</a:t>
                      </a:r>
                      <a:r>
                        <a:rPr lang="en-US" sz="1800" b="1" baseline="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Control Room No</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924">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SDMA Muzaffarabad</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Moazzam</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Zafar</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05822-921643, 0300-9869094</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227">
                <a:tc>
                  <a:txBody>
                    <a:bodyPr/>
                    <a:lstStyle/>
                    <a:p>
                      <a:pPr marL="0" marR="0" algn="l">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DDMA Muzaffarabad</a:t>
                      </a:r>
                      <a:endParaRPr lang="en-US" sz="16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Umar</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Qureshi</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052822-920055, 03460266956</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054">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DDMA Neelum</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Akhtar</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Ayub</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05821-920001, 0355-8126666</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363">
                <a:tc>
                  <a:txBody>
                    <a:bodyPr/>
                    <a:lstStyle/>
                    <a:p>
                      <a:pPr marL="0" marR="0" algn="l">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DDMA Rawalakot</a:t>
                      </a:r>
                      <a:endParaRPr lang="en-US" sz="16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018783" rtl="0" eaLnBrk="1" fontAlgn="auto" latinLnBrk="0" hangingPunct="1">
                        <a:lnSpc>
                          <a:spcPct val="115000"/>
                        </a:lnSpc>
                        <a:spcBef>
                          <a:spcPts val="0"/>
                        </a:spcBef>
                        <a:spcAft>
                          <a:spcPts val="0"/>
                        </a:spcAft>
                        <a:buClrTx/>
                        <a:buSzTx/>
                        <a:buFontTx/>
                        <a:buNone/>
                        <a:tabLst/>
                        <a:defRPr/>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Rubiya</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Kanwal</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018783" rtl="0" eaLnBrk="1" fontAlgn="auto" latinLnBrk="0" hangingPunct="1">
                        <a:lnSpc>
                          <a:spcPct val="115000"/>
                        </a:lnSpc>
                        <a:spcBef>
                          <a:spcPts val="0"/>
                        </a:spcBef>
                        <a:spcAft>
                          <a:spcPts val="0"/>
                        </a:spcAft>
                        <a:buClrTx/>
                        <a:buSzTx/>
                        <a:buFontTx/>
                        <a:buNone/>
                        <a:tabLst/>
                        <a:defRPr/>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05824-920052, 0348-5524670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52">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DDMA </a:t>
                      </a:r>
                      <a:r>
                        <a:rPr lang="en-US" sz="1600" b="1" kern="1200" dirty="0" err="1" smtClean="0">
                          <a:effectLst>
                            <a:outerShdw blurRad="38100" dist="38100" dir="2700000" algn="tl">
                              <a:srgbClr val="000000">
                                <a:alpha val="43137"/>
                              </a:srgbClr>
                            </a:outerShdw>
                          </a:effectLst>
                          <a:latin typeface="Arial" pitchFamily="34" charset="0"/>
                          <a:cs typeface="Arial" pitchFamily="34" charset="0"/>
                        </a:rPr>
                        <a:t>Bagh</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5300" marR="0" lvl="0" indent="-495300" algn="l" defTabSz="914400" rtl="0" eaLnBrk="1" fontAlgn="base" latinLnBrk="0" hangingPunct="1">
                        <a:lnSpc>
                          <a:spcPct val="100000"/>
                        </a:lnSpc>
                        <a:spcBef>
                          <a:spcPts val="0"/>
                        </a:spcBef>
                        <a:spcAft>
                          <a:spcPct val="0"/>
                        </a:spcAft>
                        <a:buClr>
                          <a:schemeClr val="tx2"/>
                        </a:buClr>
                        <a:buSzPct val="70000"/>
                        <a:buFont typeface="Wingdings" pitchFamily="2" charset="2"/>
                        <a:buNone/>
                        <a:tabLst/>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Waqas</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Saleem</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5300" marR="0" lvl="0" indent="-495300" algn="l" defTabSz="914400" rtl="0" eaLnBrk="1" fontAlgn="base" latinLnBrk="0" hangingPunct="1">
                        <a:lnSpc>
                          <a:spcPct val="100000"/>
                        </a:lnSpc>
                        <a:spcBef>
                          <a:spcPts val="0"/>
                        </a:spcBef>
                        <a:spcAft>
                          <a:spcPct val="0"/>
                        </a:spcAft>
                        <a:buClr>
                          <a:schemeClr val="tx2"/>
                        </a:buClr>
                        <a:buSzPct val="70000"/>
                        <a:buFont typeface="Wingdings" pitchFamily="2" charset="2"/>
                        <a:buNone/>
                        <a:tabLst/>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05823-920046, 0342-8909449</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31">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DDMA Haveli</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Zaheer</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Khan</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05823-921708, 0333-5506612</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376">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DDMA </a:t>
                      </a:r>
                      <a:r>
                        <a:rPr lang="en-US" sz="1600" b="1" kern="1200" dirty="0" err="1" smtClean="0">
                          <a:effectLst>
                            <a:outerShdw blurRad="38100" dist="38100" dir="2700000" algn="tl">
                              <a:srgbClr val="000000">
                                <a:alpha val="43137"/>
                              </a:srgbClr>
                            </a:outerShdw>
                          </a:effectLst>
                          <a:latin typeface="Arial" pitchFamily="34" charset="0"/>
                          <a:cs typeface="Arial" pitchFamily="34" charset="0"/>
                        </a:rPr>
                        <a:t>Sudhnoti</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018783" rtl="0" eaLnBrk="1" fontAlgn="auto" latinLnBrk="0" hangingPunct="1">
                        <a:lnSpc>
                          <a:spcPct val="115000"/>
                        </a:lnSpc>
                        <a:spcBef>
                          <a:spcPts val="0"/>
                        </a:spcBef>
                        <a:spcAft>
                          <a:spcPts val="0"/>
                        </a:spcAft>
                        <a:buClrTx/>
                        <a:buSzTx/>
                        <a:buFontTx/>
                        <a:buNone/>
                        <a:tabLst/>
                        <a:defRPr/>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Sania</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Qamar</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018783" rtl="0" eaLnBrk="1" fontAlgn="auto" latinLnBrk="0" hangingPunct="1">
                        <a:lnSpc>
                          <a:spcPct val="115000"/>
                        </a:lnSpc>
                        <a:spcBef>
                          <a:spcPts val="0"/>
                        </a:spcBef>
                        <a:spcAft>
                          <a:spcPts val="0"/>
                        </a:spcAft>
                        <a:buClrTx/>
                        <a:buSzTx/>
                        <a:buFontTx/>
                        <a:buNone/>
                        <a:tabLst/>
                        <a:defRPr/>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05825-920011, 0310-9185530</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093">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DDMA </a:t>
                      </a:r>
                      <a:r>
                        <a:rPr lang="en-US" sz="1600" b="1" kern="1200" dirty="0" err="1" smtClean="0">
                          <a:effectLst>
                            <a:outerShdw blurRad="38100" dist="38100" dir="2700000" algn="tl">
                              <a:srgbClr val="000000">
                                <a:alpha val="43137"/>
                              </a:srgbClr>
                            </a:outerShdw>
                          </a:effectLst>
                          <a:latin typeface="Arial" pitchFamily="34" charset="0"/>
                          <a:cs typeface="Arial" pitchFamily="34" charset="0"/>
                        </a:rPr>
                        <a:t>Mirpur</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Noman</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Hussain</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05827-921270, 03466084791</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997">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DDMA </a:t>
                      </a:r>
                      <a:r>
                        <a:rPr lang="en-US" sz="1600" b="1" kern="1200" dirty="0" err="1" smtClean="0">
                          <a:effectLst>
                            <a:outerShdw blurRad="38100" dist="38100" dir="2700000" algn="tl">
                              <a:srgbClr val="000000">
                                <a:alpha val="43137"/>
                              </a:srgbClr>
                            </a:outerShdw>
                          </a:effectLst>
                          <a:latin typeface="Arial" pitchFamily="34" charset="0"/>
                          <a:cs typeface="Arial" pitchFamily="34" charset="0"/>
                        </a:rPr>
                        <a:t>Bhimber</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Mubashir</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Mushtaq</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05828-920220, 0343-7707523</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701">
                <a:tc>
                  <a:txBody>
                    <a:bodyPr/>
                    <a:lstStyle/>
                    <a:p>
                      <a:pPr marL="0" marR="0" algn="l">
                        <a:lnSpc>
                          <a:spcPct val="100000"/>
                        </a:lnSpc>
                        <a:spcBef>
                          <a:spcPts val="0"/>
                        </a:spcBef>
                        <a:spcAft>
                          <a:spcPts val="0"/>
                        </a:spcAft>
                      </a:pP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DDMA </a:t>
                      </a:r>
                      <a:r>
                        <a:rPr lang="en-US" sz="1600" b="1" kern="120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Jehlum</a:t>
                      </a:r>
                      <a:r>
                        <a:rPr lang="en-US" sz="16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Valley</a:t>
                      </a:r>
                      <a:endParaRPr lang="en-US" sz="16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Naqash</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Mushtaq</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05822-922607, 0312-9033868</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80">
                <a:tc>
                  <a:txBody>
                    <a:bodyPr/>
                    <a:lstStyle/>
                    <a:p>
                      <a:pPr marL="0" marR="0" algn="l">
                        <a:lnSpc>
                          <a:spcPct val="100000"/>
                        </a:lnSpc>
                        <a:spcBef>
                          <a:spcPts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DDMA </a:t>
                      </a:r>
                      <a:r>
                        <a:rPr lang="en-US" sz="1600" b="1" kern="1200" dirty="0" err="1" smtClean="0">
                          <a:effectLst>
                            <a:outerShdw blurRad="38100" dist="38100" dir="2700000" algn="tl">
                              <a:srgbClr val="000000">
                                <a:alpha val="43137"/>
                              </a:srgbClr>
                            </a:outerShdw>
                          </a:effectLst>
                          <a:latin typeface="Arial" pitchFamily="34" charset="0"/>
                          <a:cs typeface="Arial" pitchFamily="34" charset="0"/>
                        </a:rPr>
                        <a:t>Kotli</a:t>
                      </a:r>
                      <a:endParaRPr lang="en-US" sz="16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Shariq</a:t>
                      </a: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16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Talat</a:t>
                      </a:r>
                      <a:endPar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05826-920164, 0307-5533133</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49197" y="577773"/>
            <a:ext cx="9220200" cy="443198"/>
          </a:xfrm>
          <a:prstGeom prst="rect">
            <a:avLst/>
          </a:prstGeom>
        </p:spPr>
        <p:txBody>
          <a:bodyPr vert="horz" wrap="square" lIns="0" tIns="0" rIns="0" bIns="0" rtlCol="0" anchor="t">
            <a:spAutoFit/>
          </a:bodyPr>
          <a:lstStyle/>
          <a:p>
            <a:pPr algn="ctr" defTabSz="1018783" eaLnBrk="1" fontAlgn="auto" hangingPunct="1">
              <a:lnSpc>
                <a:spcPct val="90000"/>
              </a:lnSpc>
              <a:spcAft>
                <a:spcPts val="0"/>
              </a:spcAft>
              <a:defRPr/>
            </a:pPr>
            <a:r>
              <a:rPr lang="en-US" sz="3200" b="1" spc="-167" dirty="0">
                <a:ln w="3175">
                  <a:noFill/>
                </a:ln>
                <a:effectLst>
                  <a:outerShdw blurRad="50800" dist="38100" dir="2700000" algn="tl" rotWithShape="0">
                    <a:prstClr val="black">
                      <a:alpha val="40000"/>
                    </a:prstClr>
                  </a:outerShdw>
                </a:effectLst>
                <a:latin typeface="Arial" pitchFamily="34" charset="0"/>
                <a:cs typeface="Arial" pitchFamily="34" charset="0"/>
              </a:rPr>
              <a:t>Details of Department’s Control Room for Monsoon</a:t>
            </a:r>
          </a:p>
        </p:txBody>
      </p:sp>
      <p:graphicFrame>
        <p:nvGraphicFramePr>
          <p:cNvPr id="7" name="Table 6"/>
          <p:cNvGraphicFramePr>
            <a:graphicFrameLocks noGrp="1"/>
          </p:cNvGraphicFramePr>
          <p:nvPr/>
        </p:nvGraphicFramePr>
        <p:xfrm>
          <a:off x="145774" y="1293188"/>
          <a:ext cx="9839739" cy="5813818"/>
        </p:xfrm>
        <a:graphic>
          <a:graphicData uri="http://schemas.openxmlformats.org/drawingml/2006/table">
            <a:tbl>
              <a:tblPr firstRow="1" bandRow="1">
                <a:tableStyleId>{72833802-FEF1-4C79-8D5D-14CF1EAF98D9}</a:tableStyleId>
              </a:tblPr>
              <a:tblGrid>
                <a:gridCol w="1980916"/>
                <a:gridCol w="3704266"/>
                <a:gridCol w="4154557"/>
              </a:tblGrid>
              <a:tr h="459867">
                <a:tc>
                  <a:txBody>
                    <a:bodyPr/>
                    <a:lstStyle/>
                    <a:p>
                      <a:pPr algn="ctr">
                        <a:lnSpc>
                          <a:spcPct val="100000"/>
                        </a:lnSpc>
                        <a:spcBef>
                          <a:spcPts val="0"/>
                        </a:spcBef>
                        <a:spcAft>
                          <a:spcPts val="0"/>
                        </a:spcAft>
                      </a:pPr>
                      <a:r>
                        <a:rPr lang="en-US" sz="2000" b="1" kern="1200"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Department</a:t>
                      </a:r>
                      <a:endParaRPr lang="en-US" sz="20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Focal Person</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Emergency</a:t>
                      </a:r>
                      <a:r>
                        <a:rPr lang="en-US" sz="2000" b="1" baseline="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Control Room No</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598">
                <a:tc>
                  <a:txBody>
                    <a:bodyPr/>
                    <a:lstStyle/>
                    <a:p>
                      <a:pPr marL="0" marR="0" algn="ctr">
                        <a:lnSpc>
                          <a:spcPct val="10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PPH</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Khuwaja</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Abdul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Basit</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(SE) </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05827-920069 , 0355-6751854</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021">
                <a:tc>
                  <a:txBody>
                    <a:bodyPr/>
                    <a:lstStyle/>
                    <a:p>
                      <a:pPr marL="0" marR="0" algn="ctr">
                        <a:lnSpc>
                          <a:spcPct val="10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MCM</a:t>
                      </a:r>
                      <a:r>
                        <a:rPr lang="en-US" sz="2000" b="1"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–MZD </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Khawaja</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Azam</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Rasool</a:t>
                      </a:r>
                      <a:endPar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Administrator) </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05822-920839, 0345-9472675</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085">
                <a:tc>
                  <a:txBody>
                    <a:bodyPr/>
                    <a:lstStyle/>
                    <a:p>
                      <a:pPr marL="0" marR="0" algn="ctr">
                        <a:lnSpc>
                          <a:spcPct val="10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Sport,</a:t>
                      </a:r>
                      <a:r>
                        <a:rPr lang="en-US" sz="2000" b="1"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Youth &amp; Culture MZD </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Qazi</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Abdul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Basit</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(Asst. Eng) </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05822,921568, 0342-5141452</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5414">
                <a:tc>
                  <a:txBody>
                    <a:bodyPr/>
                    <a:lstStyle/>
                    <a:p>
                      <a:pPr marL="0" marR="0" algn="ctr">
                        <a:lnSpc>
                          <a:spcPct val="10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Elementary</a:t>
                      </a:r>
                      <a:r>
                        <a:rPr lang="en-US" sz="2000" b="1"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&amp; Secondary Education</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Abdul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Shakoor</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Siddique</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p>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(Director)</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05822-960003,0300-5199234</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341">
                <a:tc>
                  <a:txBody>
                    <a:bodyPr/>
                    <a:lstStyle/>
                    <a:p>
                      <a:pPr marL="0" marR="0" algn="ctr">
                        <a:lnSpc>
                          <a:spcPct val="10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Health </a:t>
                      </a:r>
                      <a:r>
                        <a:rPr lang="en-US" sz="2000" b="1" kern="120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Deptt</a:t>
                      </a: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Dr.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Tanveer</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Shafi</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a:t>
                      </a:r>
                    </a:p>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(Asst. Director Health)</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05822,920171, 0334-5277866</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341">
                <a:tc>
                  <a:txBody>
                    <a:bodyPr/>
                    <a:lstStyle/>
                    <a:p>
                      <a:pPr marL="0" marR="0" algn="ctr">
                        <a:lnSpc>
                          <a:spcPct val="10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Agriculture Department </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Raja Muhammad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Asif</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Khan</a:t>
                      </a:r>
                    </a:p>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(Director </a:t>
                      </a:r>
                      <a:r>
                        <a:rPr lang="en-US" sz="2000" b="0" kern="1200" baseline="0" dirty="0" err="1"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Aggri</a:t>
                      </a: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-Ext )</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05822-920641, 0300-5305781</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9151">
                <a:tc>
                  <a:txBody>
                    <a:bodyPr/>
                    <a:lstStyle/>
                    <a:p>
                      <a:pPr marL="0" marR="0" algn="ctr">
                        <a:lnSpc>
                          <a:spcPct val="100000"/>
                        </a:lnSpc>
                        <a:spcBef>
                          <a:spcPts val="0"/>
                        </a:spcBef>
                        <a:spcAft>
                          <a:spcPts val="0"/>
                        </a:spcAft>
                      </a:pPr>
                      <a:r>
                        <a:rPr lang="en-US" sz="2000" b="1" kern="120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Police </a:t>
                      </a:r>
                      <a:endParaRPr lang="en-US" sz="2000" b="1"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74885" marR="748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Control  Room </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baseline="0" dirty="0" smtClean="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05822-930419</a:t>
                      </a:r>
                    </a:p>
                  </a:txBody>
                  <a:tcPr marL="65598" marR="6559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8240300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87" y="1455821"/>
            <a:ext cx="9829102" cy="5630780"/>
          </a:xfrm>
        </p:spPr>
        <p:txBody>
          <a:bodyPr/>
          <a:lstStyle/>
          <a:p>
            <a:pPr algn="just">
              <a:spcBef>
                <a:spcPts val="1800"/>
              </a:spcBef>
            </a:pPr>
            <a:r>
              <a:rPr lang="en-US" sz="2800" b="1" dirty="0" smtClean="0">
                <a:latin typeface="Arial" pitchFamily="34" charset="0"/>
                <a:cs typeface="Arial" pitchFamily="34" charset="0"/>
              </a:rPr>
              <a:t>NHA needs to setup well equipped road clearing units between </a:t>
            </a:r>
            <a:r>
              <a:rPr lang="en-US" sz="2800" b="1" dirty="0" err="1" smtClean="0">
                <a:latin typeface="Arial" pitchFamily="34" charset="0"/>
                <a:cs typeface="Arial" pitchFamily="34" charset="0"/>
              </a:rPr>
              <a:t>Kohala</a:t>
            </a:r>
            <a:r>
              <a:rPr lang="en-US" sz="2800" b="1" dirty="0" smtClean="0">
                <a:latin typeface="Arial" pitchFamily="34" charset="0"/>
                <a:cs typeface="Arial" pitchFamily="34" charset="0"/>
              </a:rPr>
              <a:t> to </a:t>
            </a:r>
            <a:r>
              <a:rPr lang="en-US" sz="2800" b="1" dirty="0" err="1" smtClean="0">
                <a:latin typeface="Arial" pitchFamily="34" charset="0"/>
                <a:cs typeface="Arial" pitchFamily="34" charset="0"/>
              </a:rPr>
              <a:t>Chakothi</a:t>
            </a:r>
            <a:r>
              <a:rPr lang="en-US" sz="2800" b="1" dirty="0" smtClean="0">
                <a:latin typeface="Arial" pitchFamily="34" charset="0"/>
                <a:cs typeface="Arial" pitchFamily="34" charset="0"/>
              </a:rPr>
              <a:t> and other roads under its operation and control</a:t>
            </a:r>
          </a:p>
          <a:p>
            <a:pPr algn="just">
              <a:spcBef>
                <a:spcPts val="1800"/>
              </a:spcBef>
            </a:pPr>
            <a:r>
              <a:rPr lang="en-US" sz="2800" b="1" dirty="0" smtClean="0">
                <a:latin typeface="Arial" pitchFamily="34" charset="0"/>
                <a:cs typeface="Arial" pitchFamily="34" charset="0"/>
              </a:rPr>
              <a:t>NDMA is requested to help bridge gaps in terms of NFIs and FIs (if possible) to ensure preparedness for anticipated caseload</a:t>
            </a:r>
          </a:p>
          <a:p>
            <a:pPr algn="just">
              <a:spcBef>
                <a:spcPts val="1800"/>
              </a:spcBef>
            </a:pPr>
            <a:r>
              <a:rPr lang="en-US" sz="2800" b="1" dirty="0" smtClean="0">
                <a:latin typeface="Arial" pitchFamily="34" charset="0"/>
                <a:cs typeface="Arial" pitchFamily="34" charset="0"/>
              </a:rPr>
              <a:t>NDMA may also extend its support in </a:t>
            </a:r>
            <a:r>
              <a:rPr lang="en-US" sz="2800" b="1" smtClean="0">
                <a:latin typeface="Arial" pitchFamily="34" charset="0"/>
                <a:cs typeface="Arial" pitchFamily="34" charset="0"/>
              </a:rPr>
              <a:t>resource availability </a:t>
            </a:r>
            <a:r>
              <a:rPr lang="en-US" sz="2800" b="1" dirty="0" smtClean="0">
                <a:latin typeface="Arial" pitchFamily="34" charset="0"/>
                <a:cs typeface="Arial" pitchFamily="34" charset="0"/>
              </a:rPr>
              <a:t>to carry out mitigation and response measures for ensuring effective management of hazards and associated threats</a:t>
            </a:r>
          </a:p>
          <a:p>
            <a:pPr algn="just">
              <a:spcBef>
                <a:spcPts val="1800"/>
              </a:spcBef>
            </a:pPr>
            <a:r>
              <a:rPr lang="en-US" sz="2800" b="1" dirty="0" smtClean="0">
                <a:latin typeface="Arial" pitchFamily="34" charset="0"/>
                <a:cs typeface="Arial" pitchFamily="34" charset="0"/>
              </a:rPr>
              <a:t>Provision of Water Rescue Equipment from NDMA</a:t>
            </a:r>
          </a:p>
        </p:txBody>
      </p:sp>
      <p:sp>
        <p:nvSpPr>
          <p:cNvPr id="5" name="Title 3"/>
          <p:cNvSpPr txBox="1">
            <a:spLocks/>
          </p:cNvSpPr>
          <p:nvPr/>
        </p:nvSpPr>
        <p:spPr>
          <a:xfrm>
            <a:off x="0" y="489097"/>
            <a:ext cx="100584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Gaps/Additional Requirements</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09331" y="1135302"/>
            <a:ext cx="9839739" cy="5503623"/>
          </a:xfrm>
          <a:noFill/>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nSpc>
                <a:spcPct val="200000"/>
              </a:lnSpc>
              <a:spcBef>
                <a:spcPts val="2400"/>
              </a:spcBef>
              <a:defRPr/>
            </a:pPr>
            <a:r>
              <a:rPr lang="en-US" sz="2800" b="1" dirty="0" smtClean="0">
                <a:solidFill>
                  <a:schemeClr val="tx1"/>
                </a:solidFill>
                <a:latin typeface="Arial" pitchFamily="34" charset="0"/>
                <a:cs typeface="Arial" pitchFamily="34" charset="0"/>
              </a:rPr>
              <a:t>Area 				5</a:t>
            </a:r>
            <a:r>
              <a:rPr lang="en-GB" sz="2800" b="1" dirty="0" smtClean="0">
                <a:solidFill>
                  <a:schemeClr val="tx1"/>
                </a:solidFill>
                <a:latin typeface="Arial" pitchFamily="34" charset="0"/>
                <a:cs typeface="Arial" pitchFamily="34" charset="0"/>
              </a:rPr>
              <a:t>,134 Square Miles 							(13,297 square Km) </a:t>
            </a:r>
            <a:endParaRPr lang="en-US" sz="2800" b="1" dirty="0" smtClean="0">
              <a:solidFill>
                <a:schemeClr val="tx1"/>
              </a:solidFill>
              <a:latin typeface="Arial" pitchFamily="34" charset="0"/>
              <a:cs typeface="Arial" pitchFamily="34" charset="0"/>
            </a:endParaRPr>
          </a:p>
          <a:p>
            <a:pPr>
              <a:lnSpc>
                <a:spcPct val="200000"/>
              </a:lnSpc>
              <a:spcBef>
                <a:spcPts val="1200"/>
              </a:spcBef>
              <a:defRPr/>
            </a:pPr>
            <a:r>
              <a:rPr lang="en-US" sz="2800" b="1" dirty="0" smtClean="0">
                <a:solidFill>
                  <a:schemeClr val="tx1"/>
                </a:solidFill>
                <a:latin typeface="Arial" pitchFamily="34" charset="0"/>
                <a:cs typeface="Arial" pitchFamily="34" charset="0"/>
              </a:rPr>
              <a:t>Population</a:t>
            </a:r>
            <a:r>
              <a:rPr lang="en-US" sz="2800" b="1" dirty="0">
                <a:solidFill>
                  <a:schemeClr val="tx1"/>
                </a:solidFill>
                <a:latin typeface="Arial" pitchFamily="34" charset="0"/>
                <a:cs typeface="Arial" pitchFamily="34" charset="0"/>
              </a:rPr>
              <a:t>	</a:t>
            </a:r>
            <a:r>
              <a:rPr lang="en-US" sz="2800" b="1" dirty="0" smtClean="0">
                <a:solidFill>
                  <a:schemeClr val="tx1"/>
                </a:solidFill>
                <a:latin typeface="Arial" pitchFamily="34" charset="0"/>
                <a:cs typeface="Arial" pitchFamily="34" charset="0"/>
              </a:rPr>
              <a:t>	</a:t>
            </a:r>
            <a:r>
              <a:rPr lang="en-US" sz="2800" b="1" dirty="0">
                <a:solidFill>
                  <a:schemeClr val="tx1"/>
                </a:solidFill>
                <a:latin typeface="Arial" pitchFamily="34" charset="0"/>
                <a:cs typeface="Arial" pitchFamily="34" charset="0"/>
              </a:rPr>
              <a:t>	</a:t>
            </a:r>
            <a:r>
              <a:rPr lang="en-US" sz="2800" b="1" dirty="0" smtClean="0">
                <a:solidFill>
                  <a:schemeClr val="tx1"/>
                </a:solidFill>
                <a:latin typeface="Arial" pitchFamily="34" charset="0"/>
                <a:cs typeface="Arial" pitchFamily="34" charset="0"/>
              </a:rPr>
              <a:t>4.045 millions</a:t>
            </a:r>
            <a:endParaRPr lang="en-US" sz="2800" b="1" dirty="0">
              <a:solidFill>
                <a:schemeClr val="tx1"/>
              </a:solidFill>
              <a:latin typeface="Arial" pitchFamily="34" charset="0"/>
              <a:cs typeface="Arial" pitchFamily="34" charset="0"/>
            </a:endParaRPr>
          </a:p>
          <a:p>
            <a:pPr>
              <a:lnSpc>
                <a:spcPct val="200000"/>
              </a:lnSpc>
              <a:spcBef>
                <a:spcPts val="1200"/>
              </a:spcBef>
              <a:defRPr/>
            </a:pPr>
            <a:r>
              <a:rPr lang="en-US" sz="2800" b="1" dirty="0" smtClean="0">
                <a:solidFill>
                  <a:schemeClr val="tx1"/>
                </a:solidFill>
                <a:latin typeface="Arial" pitchFamily="34" charset="0"/>
                <a:cs typeface="Arial" pitchFamily="34" charset="0"/>
              </a:rPr>
              <a:t>Mean Annual Rain </a:t>
            </a:r>
            <a:r>
              <a:rPr lang="en-US" sz="2800" b="1" dirty="0">
                <a:solidFill>
                  <a:schemeClr val="tx1"/>
                </a:solidFill>
                <a:latin typeface="Arial" pitchFamily="34" charset="0"/>
                <a:cs typeface="Arial" pitchFamily="34" charset="0"/>
              </a:rPr>
              <a:t>Fall 	</a:t>
            </a:r>
            <a:r>
              <a:rPr lang="en-US" sz="2800" b="1" dirty="0" smtClean="0">
                <a:solidFill>
                  <a:schemeClr val="tx1"/>
                </a:solidFill>
                <a:latin typeface="Arial" pitchFamily="34" charset="0"/>
                <a:cs typeface="Arial" pitchFamily="34" charset="0"/>
              </a:rPr>
              <a:t>1000-2000 </a:t>
            </a:r>
            <a:r>
              <a:rPr lang="en-US" sz="2800" b="1" dirty="0">
                <a:solidFill>
                  <a:schemeClr val="tx1"/>
                </a:solidFill>
                <a:latin typeface="Arial" pitchFamily="34" charset="0"/>
                <a:cs typeface="Arial" pitchFamily="34" charset="0"/>
              </a:rPr>
              <a:t>mm</a:t>
            </a:r>
          </a:p>
          <a:p>
            <a:pPr>
              <a:lnSpc>
                <a:spcPct val="200000"/>
              </a:lnSpc>
              <a:spcBef>
                <a:spcPts val="1200"/>
              </a:spcBef>
              <a:defRPr/>
            </a:pPr>
            <a:r>
              <a:rPr lang="en-US" sz="2800" b="1" dirty="0">
                <a:solidFill>
                  <a:schemeClr val="tx1"/>
                </a:solidFill>
                <a:latin typeface="Arial" pitchFamily="34" charset="0"/>
                <a:cs typeface="Arial" pitchFamily="34" charset="0"/>
              </a:rPr>
              <a:t>Elevation from Sea Level	360-6325 </a:t>
            </a:r>
            <a:r>
              <a:rPr lang="en-US" sz="2800" b="1" dirty="0" smtClean="0">
                <a:solidFill>
                  <a:schemeClr val="tx1"/>
                </a:solidFill>
                <a:latin typeface="Arial" pitchFamily="34" charset="0"/>
                <a:cs typeface="Arial" pitchFamily="34" charset="0"/>
              </a:rPr>
              <a:t>m</a:t>
            </a:r>
          </a:p>
          <a:p>
            <a:pPr marL="182880" lvl="0" indent="273050" algn="just">
              <a:spcBef>
                <a:spcPts val="600"/>
              </a:spcBef>
              <a:buNone/>
              <a:defRPr/>
            </a:pPr>
            <a:r>
              <a:rPr lang="en-GB" sz="2400" dirty="0" smtClean="0">
                <a:solidFill>
                  <a:schemeClr val="tx1"/>
                </a:solidFill>
                <a:latin typeface="Arial" pitchFamily="34" charset="0"/>
                <a:cs typeface="Arial" pitchFamily="34" charset="0"/>
              </a:rPr>
              <a:t>	</a:t>
            </a:r>
            <a:endParaRPr lang="en-US" sz="2400" b="1" dirty="0">
              <a:solidFill>
                <a:schemeClr val="tx1"/>
              </a:solidFill>
              <a:latin typeface="Arial" pitchFamily="34" charset="0"/>
              <a:cs typeface="Arial" pitchFamily="34" charset="0"/>
            </a:endParaRPr>
          </a:p>
        </p:txBody>
      </p:sp>
      <p:sp>
        <p:nvSpPr>
          <p:cNvPr id="4" name="Title 3"/>
          <p:cNvSpPr>
            <a:spLocks noGrp="1"/>
          </p:cNvSpPr>
          <p:nvPr>
            <p:ph type="title"/>
          </p:nvPr>
        </p:nvSpPr>
        <p:spPr>
          <a:xfrm>
            <a:off x="437322" y="439383"/>
            <a:ext cx="9220200" cy="617517"/>
          </a:xfrm>
        </p:spPr>
        <p:txBody>
          <a:bodyPr/>
          <a:lstStyle/>
          <a:p>
            <a:pPr algn="ctr"/>
            <a:r>
              <a:rPr sz="4400" b="1" smtClean="0">
                <a:latin typeface="Arial" pitchFamily="34" charset="0"/>
                <a:cs typeface="Arial" pitchFamily="34" charset="0"/>
              </a:rPr>
              <a:t>Basic Statistics</a:t>
            </a:r>
            <a:endParaRPr lang="en-US" sz="4400" b="1"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p:cNvSpPr>
          <p:nvPr/>
        </p:nvSpPr>
        <p:spPr bwMode="auto">
          <a:xfrm>
            <a:off x="2887663" y="4038600"/>
            <a:ext cx="6537325" cy="950913"/>
          </a:xfrm>
          <a:prstGeom prst="rect">
            <a:avLst/>
          </a:prstGeom>
          <a:noFill/>
          <a:ln w="9525">
            <a:noFill/>
            <a:miter lim="800000"/>
            <a:headEnd/>
            <a:tailEnd/>
          </a:ln>
          <a:effectLst/>
        </p:spPr>
        <p:txBody>
          <a:bodyPr lIns="101882" tIns="50941" rIns="101882" bIns="50941" anchor="ctr"/>
          <a:lstStyle/>
          <a:p>
            <a:pPr defTabSz="1019175" eaLnBrk="1" hangingPunct="1">
              <a:defRPr/>
            </a:pPr>
            <a:r>
              <a:rPr lang="en-US" sz="8000" b="1" dirty="0">
                <a:solidFill>
                  <a:schemeClr val="bg1"/>
                </a:solidFill>
                <a:effectLst>
                  <a:outerShdw blurRad="38100" dist="38100" dir="2700000" algn="tl">
                    <a:srgbClr val="C0C0C0"/>
                  </a:outerShdw>
                </a:effectLst>
              </a:rPr>
              <a:t>THANK YOU</a:t>
            </a:r>
          </a:p>
        </p:txBody>
      </p:sp>
      <p:sp>
        <p:nvSpPr>
          <p:cNvPr id="101379" name="Text Box 3"/>
          <p:cNvSpPr txBox="1">
            <a:spLocks noChangeArrowheads="1"/>
          </p:cNvSpPr>
          <p:nvPr/>
        </p:nvSpPr>
        <p:spPr bwMode="auto">
          <a:xfrm>
            <a:off x="-33338" y="7513638"/>
            <a:ext cx="4781551" cy="242887"/>
          </a:xfrm>
          <a:prstGeom prst="rect">
            <a:avLst/>
          </a:prstGeom>
          <a:noFill/>
          <a:ln w="9525">
            <a:noFill/>
            <a:miter lim="800000"/>
            <a:headEnd/>
            <a:tailEnd/>
          </a:ln>
        </p:spPr>
        <p:txBody>
          <a:bodyPr wrap="none" lIns="101882" tIns="50941" rIns="101882" bIns="50941">
            <a:spAutoFit/>
          </a:bodyPr>
          <a:lstStyle/>
          <a:p>
            <a:pPr defTabSz="1019175" eaLnBrk="1" hangingPunct="1"/>
            <a:r>
              <a:rPr lang="en-GB" sz="900" b="1">
                <a:solidFill>
                  <a:schemeClr val="bg1"/>
                </a:solidFill>
              </a:rPr>
              <a:t>Designed &amp; Developed by Syed I. Kazmi (UNDP/NDMA Coordination Officer for SDMA)</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658684" y="486888"/>
            <a:ext cx="9041628" cy="7042068"/>
            <a:chOff x="-160020" y="0"/>
            <a:chExt cx="9452611" cy="6858000"/>
          </a:xfrm>
        </p:grpSpPr>
        <p:pic>
          <p:nvPicPr>
            <p:cNvPr id="11270" name="Picture 2" descr="Map for 10 Districts"/>
            <p:cNvPicPr>
              <a:picLocks noChangeAspect="1" noChangeArrowheads="1"/>
            </p:cNvPicPr>
            <p:nvPr/>
          </p:nvPicPr>
          <p:blipFill>
            <a:blip r:embed="rId2" cstate="print"/>
            <a:srcRect/>
            <a:stretch>
              <a:fillRect/>
            </a:stretch>
          </p:blipFill>
          <p:spPr bwMode="auto">
            <a:xfrm>
              <a:off x="3048000" y="0"/>
              <a:ext cx="6096000" cy="6858000"/>
            </a:xfrm>
            <a:prstGeom prst="rect">
              <a:avLst/>
            </a:prstGeom>
            <a:noFill/>
            <a:ln w="9525">
              <a:noFill/>
              <a:miter lim="800000"/>
              <a:headEnd/>
              <a:tailEnd/>
            </a:ln>
          </p:spPr>
        </p:pic>
        <p:sp>
          <p:nvSpPr>
            <p:cNvPr id="11271" name="Oval 3"/>
            <p:cNvSpPr>
              <a:spLocks noChangeArrowheads="1"/>
            </p:cNvSpPr>
            <p:nvPr/>
          </p:nvSpPr>
          <p:spPr bwMode="auto">
            <a:xfrm>
              <a:off x="152400" y="4724400"/>
              <a:ext cx="1295400" cy="1828800"/>
            </a:xfrm>
            <a:prstGeom prst="ellipse">
              <a:avLst/>
            </a:prstGeom>
            <a:solidFill>
              <a:srgbClr val="92D050"/>
            </a:solidFill>
            <a:ln w="9525">
              <a:solidFill>
                <a:schemeClr val="tx1"/>
              </a:solidFill>
              <a:round/>
              <a:headEnd/>
              <a:tailEnd/>
            </a:ln>
          </p:spPr>
          <p:txBody>
            <a:bodyPr wrap="none" lIns="101882" tIns="50941" rIns="101882" bIns="50941" anchor="ctr"/>
            <a:lstStyle/>
            <a:p>
              <a:endParaRPr lang="en-US" dirty="0"/>
            </a:p>
          </p:txBody>
        </p:sp>
        <p:sp>
          <p:nvSpPr>
            <p:cNvPr id="11272" name="Oval 4"/>
            <p:cNvSpPr>
              <a:spLocks noChangeArrowheads="1"/>
            </p:cNvSpPr>
            <p:nvPr/>
          </p:nvSpPr>
          <p:spPr bwMode="auto">
            <a:xfrm>
              <a:off x="-160020" y="2514601"/>
              <a:ext cx="1379220" cy="1981200"/>
            </a:xfrm>
            <a:prstGeom prst="ellipse">
              <a:avLst/>
            </a:prstGeom>
            <a:solidFill>
              <a:schemeClr val="accent2"/>
            </a:solidFill>
            <a:ln w="9525">
              <a:solidFill>
                <a:schemeClr val="tx1"/>
              </a:solidFill>
              <a:round/>
              <a:headEnd/>
              <a:tailEnd/>
            </a:ln>
          </p:spPr>
          <p:txBody>
            <a:bodyPr wrap="none" lIns="101882" tIns="50941" rIns="101882" bIns="50941" anchor="ctr"/>
            <a:lstStyle/>
            <a:p>
              <a:endParaRPr lang="en-US" dirty="0"/>
            </a:p>
          </p:txBody>
        </p:sp>
        <p:sp>
          <p:nvSpPr>
            <p:cNvPr id="11273" name="Oval 5"/>
            <p:cNvSpPr>
              <a:spLocks noChangeArrowheads="1"/>
            </p:cNvSpPr>
            <p:nvPr/>
          </p:nvSpPr>
          <p:spPr bwMode="auto">
            <a:xfrm>
              <a:off x="304800" y="609600"/>
              <a:ext cx="1600200" cy="1905000"/>
            </a:xfrm>
            <a:prstGeom prst="ellipse">
              <a:avLst/>
            </a:prstGeom>
            <a:solidFill>
              <a:schemeClr val="accent1"/>
            </a:solidFill>
            <a:ln w="9525">
              <a:solidFill>
                <a:schemeClr val="tx1"/>
              </a:solidFill>
              <a:round/>
              <a:headEnd/>
              <a:tailEnd/>
            </a:ln>
          </p:spPr>
          <p:txBody>
            <a:bodyPr wrap="none" lIns="101882" tIns="50941" rIns="101882" bIns="50941" anchor="ctr"/>
            <a:lstStyle/>
            <a:p>
              <a:endParaRPr lang="en-US" dirty="0">
                <a:latin typeface="Times New Roman" pitchFamily="18" charset="0"/>
                <a:cs typeface="Times New Roman" pitchFamily="18" charset="0"/>
              </a:endParaRPr>
            </a:p>
          </p:txBody>
        </p:sp>
        <p:sp>
          <p:nvSpPr>
            <p:cNvPr id="11274" name="Text Box 6"/>
            <p:cNvSpPr txBox="1">
              <a:spLocks noChangeArrowheads="1"/>
            </p:cNvSpPr>
            <p:nvPr/>
          </p:nvSpPr>
          <p:spPr bwMode="auto">
            <a:xfrm>
              <a:off x="152399" y="1295401"/>
              <a:ext cx="1965961" cy="362327"/>
            </a:xfrm>
            <a:prstGeom prst="rect">
              <a:avLst/>
            </a:prstGeom>
            <a:noFill/>
            <a:ln w="9525">
              <a:noFill/>
              <a:miter lim="800000"/>
              <a:headEnd/>
              <a:tailEnd/>
            </a:ln>
          </p:spPr>
          <p:txBody>
            <a:bodyPr wrap="square" lIns="101868" tIns="50933" rIns="101868" bIns="50933">
              <a:spAutoFit/>
            </a:bodyPr>
            <a:lstStyle/>
            <a:p>
              <a:pPr algn="ctr"/>
              <a:r>
                <a:rPr lang="en-US" b="1" dirty="0">
                  <a:latin typeface="Times New Roman" pitchFamily="18" charset="0"/>
                  <a:cs typeface="Times New Roman" pitchFamily="18" charset="0"/>
                </a:rPr>
                <a:t>Muzaffarabad</a:t>
              </a:r>
            </a:p>
          </p:txBody>
        </p:sp>
        <p:sp>
          <p:nvSpPr>
            <p:cNvPr id="11275" name="Rectangle 7"/>
            <p:cNvSpPr>
              <a:spLocks noChangeArrowheads="1"/>
            </p:cNvSpPr>
            <p:nvPr/>
          </p:nvSpPr>
          <p:spPr bwMode="auto">
            <a:xfrm>
              <a:off x="-1460" y="2667001"/>
              <a:ext cx="1041400" cy="656859"/>
            </a:xfrm>
            <a:prstGeom prst="rect">
              <a:avLst/>
            </a:prstGeom>
            <a:noFill/>
            <a:ln w="9525">
              <a:noFill/>
              <a:miter lim="800000"/>
              <a:headEnd/>
              <a:tailEnd/>
            </a:ln>
          </p:spPr>
          <p:txBody>
            <a:bodyPr lIns="101868" tIns="50933" rIns="101868" bIns="50933">
              <a:spAutoFit/>
            </a:bodyPr>
            <a:lstStyle/>
            <a:p>
              <a:pPr algn="ctr"/>
              <a:r>
                <a:rPr lang="en-US" b="1" dirty="0" err="1">
                  <a:latin typeface="Times New Roman" pitchFamily="18" charset="0"/>
                  <a:cs typeface="Times New Roman" pitchFamily="18" charset="0"/>
                </a:rPr>
                <a:t>Bagh</a:t>
              </a:r>
              <a:endParaRPr lang="en-US" b="1">
                <a:latin typeface="Times New Roman" pitchFamily="18" charset="0"/>
                <a:cs typeface="Times New Roman" pitchFamily="18" charset="0"/>
              </a:endParaRPr>
            </a:p>
            <a:p>
              <a:pPr algn="ctr"/>
              <a:r>
                <a:rPr lang="en-US" b="1">
                  <a:latin typeface="Times New Roman" pitchFamily="18" charset="0"/>
                  <a:cs typeface="Times New Roman" pitchFamily="18" charset="0"/>
                </a:rPr>
                <a:t>Haveli</a:t>
              </a:r>
              <a:r>
                <a:rPr lang="en-US" b="1">
                  <a:solidFill>
                    <a:srgbClr val="FF9900"/>
                  </a:solidFill>
                  <a:latin typeface="Times New Roman" pitchFamily="18" charset="0"/>
                  <a:cs typeface="Times New Roman" pitchFamily="18" charset="0"/>
                </a:rPr>
                <a:t> </a:t>
              </a:r>
              <a:r>
                <a:rPr lang="en-US" b="1">
                  <a:latin typeface="Times New Roman" pitchFamily="18" charset="0"/>
                  <a:cs typeface="Times New Roman" pitchFamily="18" charset="0"/>
                </a:rPr>
                <a:t>    </a:t>
              </a:r>
            </a:p>
          </p:txBody>
        </p:sp>
        <p:sp>
          <p:nvSpPr>
            <p:cNvPr id="11276" name="Rectangle 8"/>
            <p:cNvSpPr>
              <a:spLocks noChangeArrowheads="1"/>
            </p:cNvSpPr>
            <p:nvPr/>
          </p:nvSpPr>
          <p:spPr bwMode="auto">
            <a:xfrm>
              <a:off x="1714" y="3336925"/>
              <a:ext cx="1064742" cy="362327"/>
            </a:xfrm>
            <a:prstGeom prst="rect">
              <a:avLst/>
            </a:prstGeom>
            <a:noFill/>
            <a:ln w="9525">
              <a:noFill/>
              <a:miter lim="800000"/>
              <a:headEnd/>
              <a:tailEnd/>
            </a:ln>
          </p:spPr>
          <p:txBody>
            <a:bodyPr wrap="none" lIns="101868" tIns="50933" rIns="101868" bIns="50933">
              <a:spAutoFit/>
            </a:bodyPr>
            <a:lstStyle/>
            <a:p>
              <a:pPr algn="ctr"/>
              <a:r>
                <a:rPr lang="en-US" b="1" dirty="0">
                  <a:latin typeface="Times New Roman" pitchFamily="18" charset="0"/>
                  <a:cs typeface="Times New Roman" pitchFamily="18" charset="0"/>
                </a:rPr>
                <a:t>Poonch</a:t>
              </a:r>
            </a:p>
          </p:txBody>
        </p:sp>
        <p:sp>
          <p:nvSpPr>
            <p:cNvPr id="11277" name="Rectangle 9"/>
            <p:cNvSpPr>
              <a:spLocks noChangeArrowheads="1"/>
            </p:cNvSpPr>
            <p:nvPr/>
          </p:nvSpPr>
          <p:spPr bwMode="auto">
            <a:xfrm>
              <a:off x="-72390" y="3717925"/>
              <a:ext cx="1257466" cy="362327"/>
            </a:xfrm>
            <a:prstGeom prst="rect">
              <a:avLst/>
            </a:prstGeom>
            <a:noFill/>
            <a:ln w="9525">
              <a:noFill/>
              <a:miter lim="800000"/>
              <a:headEnd/>
              <a:tailEnd/>
            </a:ln>
          </p:spPr>
          <p:txBody>
            <a:bodyPr wrap="none" lIns="101868" tIns="50933" rIns="101868" bIns="50933">
              <a:spAutoFit/>
            </a:bodyPr>
            <a:lstStyle/>
            <a:p>
              <a:pPr algn="ctr"/>
              <a:r>
                <a:rPr lang="en-US" b="1" dirty="0" err="1">
                  <a:latin typeface="Times New Roman" pitchFamily="18" charset="0"/>
                  <a:cs typeface="Times New Roman" pitchFamily="18" charset="0"/>
                </a:rPr>
                <a:t>Sudhnoti</a:t>
              </a:r>
              <a:endParaRPr lang="en-US" b="1" dirty="0">
                <a:latin typeface="Times New Roman" pitchFamily="18" charset="0"/>
                <a:cs typeface="Times New Roman" pitchFamily="18" charset="0"/>
              </a:endParaRPr>
            </a:p>
          </p:txBody>
        </p:sp>
        <p:sp>
          <p:nvSpPr>
            <p:cNvPr id="11278" name="Rectangle 10"/>
            <p:cNvSpPr>
              <a:spLocks noChangeArrowheads="1"/>
            </p:cNvSpPr>
            <p:nvPr/>
          </p:nvSpPr>
          <p:spPr bwMode="auto">
            <a:xfrm>
              <a:off x="382652" y="4892039"/>
              <a:ext cx="1195459" cy="362327"/>
            </a:xfrm>
            <a:prstGeom prst="rect">
              <a:avLst/>
            </a:prstGeom>
            <a:noFill/>
            <a:ln w="9525">
              <a:noFill/>
              <a:miter lim="800000"/>
              <a:headEnd/>
              <a:tailEnd/>
            </a:ln>
          </p:spPr>
          <p:txBody>
            <a:bodyPr wrap="none" lIns="101868" tIns="50933" rIns="101868" bIns="50933">
              <a:spAutoFit/>
            </a:bodyPr>
            <a:lstStyle/>
            <a:p>
              <a:pPr algn="ctr"/>
              <a:r>
                <a:rPr lang="en-US" b="1" dirty="0" err="1">
                  <a:latin typeface="Times New Roman" pitchFamily="18" charset="0"/>
                  <a:cs typeface="Times New Roman" pitchFamily="18" charset="0"/>
                </a:rPr>
                <a:t>Kotli</a:t>
              </a:r>
              <a:r>
                <a:rPr lang="en-US" b="1" dirty="0">
                  <a:latin typeface="Times New Roman" pitchFamily="18" charset="0"/>
                  <a:cs typeface="Times New Roman" pitchFamily="18" charset="0"/>
                </a:rPr>
                <a:t> </a:t>
              </a:r>
              <a:r>
                <a:rPr lang="en-US" b="1" dirty="0">
                  <a:solidFill>
                    <a:srgbClr val="FF9900"/>
                  </a:solidFill>
                  <a:latin typeface="Times New Roman" pitchFamily="18" charset="0"/>
                  <a:cs typeface="Times New Roman" pitchFamily="18" charset="0"/>
                </a:rPr>
                <a:t>     </a:t>
              </a:r>
            </a:p>
          </p:txBody>
        </p:sp>
        <p:sp>
          <p:nvSpPr>
            <p:cNvPr id="11279" name="Rectangle 11"/>
            <p:cNvSpPr>
              <a:spLocks noChangeArrowheads="1"/>
            </p:cNvSpPr>
            <p:nvPr/>
          </p:nvSpPr>
          <p:spPr bwMode="auto">
            <a:xfrm>
              <a:off x="324198" y="5325545"/>
              <a:ext cx="1078149" cy="362327"/>
            </a:xfrm>
            <a:prstGeom prst="rect">
              <a:avLst/>
            </a:prstGeom>
            <a:noFill/>
            <a:ln w="9525">
              <a:noFill/>
              <a:miter lim="800000"/>
              <a:headEnd/>
              <a:tailEnd/>
            </a:ln>
          </p:spPr>
          <p:txBody>
            <a:bodyPr wrap="none" lIns="101868" tIns="50933" rIns="101868" bIns="50933">
              <a:spAutoFit/>
            </a:bodyPr>
            <a:lstStyle/>
            <a:p>
              <a:pPr algn="ctr"/>
              <a:r>
                <a:rPr lang="en-US" b="1" dirty="0" err="1">
                  <a:latin typeface="Times New Roman" pitchFamily="18" charset="0"/>
                  <a:cs typeface="Times New Roman" pitchFamily="18" charset="0"/>
                </a:rPr>
                <a:t>Mirpur</a:t>
              </a:r>
              <a:endParaRPr lang="en-US" b="1" dirty="0">
                <a:latin typeface="Times New Roman" pitchFamily="18" charset="0"/>
                <a:cs typeface="Times New Roman" pitchFamily="18" charset="0"/>
              </a:endParaRPr>
            </a:p>
          </p:txBody>
        </p:sp>
        <p:sp>
          <p:nvSpPr>
            <p:cNvPr id="11280" name="Rectangle 12"/>
            <p:cNvSpPr>
              <a:spLocks noChangeArrowheads="1"/>
            </p:cNvSpPr>
            <p:nvPr/>
          </p:nvSpPr>
          <p:spPr bwMode="auto">
            <a:xfrm>
              <a:off x="177896" y="5858944"/>
              <a:ext cx="1227301" cy="362327"/>
            </a:xfrm>
            <a:prstGeom prst="rect">
              <a:avLst/>
            </a:prstGeom>
            <a:noFill/>
            <a:ln w="9525">
              <a:noFill/>
              <a:miter lim="800000"/>
              <a:headEnd/>
              <a:tailEnd/>
            </a:ln>
          </p:spPr>
          <p:txBody>
            <a:bodyPr wrap="none" lIns="101868" tIns="50933" rIns="101868" bIns="50933">
              <a:spAutoFit/>
            </a:bodyPr>
            <a:lstStyle/>
            <a:p>
              <a:pPr algn="ctr"/>
              <a:r>
                <a:rPr lang="en-US" b="1" dirty="0" err="1">
                  <a:latin typeface="Times New Roman" pitchFamily="18" charset="0"/>
                  <a:cs typeface="Times New Roman" pitchFamily="18" charset="0"/>
                </a:rPr>
                <a:t>Bhimber</a:t>
              </a:r>
              <a:endParaRPr lang="en-US" b="1" dirty="0">
                <a:latin typeface="Times New Roman" pitchFamily="18" charset="0"/>
                <a:cs typeface="Times New Roman" pitchFamily="18" charset="0"/>
              </a:endParaRPr>
            </a:p>
          </p:txBody>
        </p:sp>
        <p:sp>
          <p:nvSpPr>
            <p:cNvPr id="11281" name="Line 13"/>
            <p:cNvSpPr>
              <a:spLocks noChangeShapeType="1"/>
            </p:cNvSpPr>
            <p:nvPr/>
          </p:nvSpPr>
          <p:spPr bwMode="auto">
            <a:xfrm>
              <a:off x="1905000" y="1524000"/>
              <a:ext cx="2286000" cy="914400"/>
            </a:xfrm>
            <a:prstGeom prst="line">
              <a:avLst/>
            </a:prstGeom>
            <a:noFill/>
            <a:ln w="25400">
              <a:solidFill>
                <a:srgbClr val="F4CCA9"/>
              </a:solidFill>
              <a:round/>
              <a:headEnd/>
              <a:tailEnd type="triangle" w="med" len="med"/>
            </a:ln>
          </p:spPr>
          <p:txBody>
            <a:bodyPr wrap="none" lIns="101882" tIns="50941" rIns="101882" bIns="50941" anchor="ctr"/>
            <a:lstStyle/>
            <a:p>
              <a:endParaRPr lang="en-US"/>
            </a:p>
          </p:txBody>
        </p:sp>
        <p:sp>
          <p:nvSpPr>
            <p:cNvPr id="11282" name="Line 14"/>
            <p:cNvSpPr>
              <a:spLocks noChangeShapeType="1"/>
            </p:cNvSpPr>
            <p:nvPr/>
          </p:nvSpPr>
          <p:spPr bwMode="auto">
            <a:xfrm>
              <a:off x="1066801" y="2895600"/>
              <a:ext cx="3090863" cy="381000"/>
            </a:xfrm>
            <a:prstGeom prst="line">
              <a:avLst/>
            </a:prstGeom>
            <a:noFill/>
            <a:ln w="25400">
              <a:solidFill>
                <a:srgbClr val="E7E3D8"/>
              </a:solidFill>
              <a:round/>
              <a:headEnd/>
              <a:tailEnd type="triangle" w="med" len="med"/>
            </a:ln>
          </p:spPr>
          <p:txBody>
            <a:bodyPr wrap="none" lIns="101882" tIns="50941" rIns="101882" bIns="50941" anchor="ctr"/>
            <a:lstStyle/>
            <a:p>
              <a:endParaRPr lang="en-US"/>
            </a:p>
          </p:txBody>
        </p:sp>
        <p:sp>
          <p:nvSpPr>
            <p:cNvPr id="11283" name="Line 15"/>
            <p:cNvSpPr>
              <a:spLocks noChangeShapeType="1"/>
            </p:cNvSpPr>
            <p:nvPr/>
          </p:nvSpPr>
          <p:spPr bwMode="auto">
            <a:xfrm>
              <a:off x="1143000" y="3581400"/>
              <a:ext cx="3124200" cy="76200"/>
            </a:xfrm>
            <a:prstGeom prst="line">
              <a:avLst/>
            </a:prstGeom>
            <a:noFill/>
            <a:ln w="25400">
              <a:solidFill>
                <a:srgbClr val="9AC865"/>
              </a:solidFill>
              <a:round/>
              <a:headEnd/>
              <a:tailEnd type="triangle" w="med" len="med"/>
            </a:ln>
          </p:spPr>
          <p:txBody>
            <a:bodyPr wrap="none" lIns="101882" tIns="50941" rIns="101882" bIns="50941" anchor="ctr"/>
            <a:lstStyle/>
            <a:p>
              <a:endParaRPr lang="en-US"/>
            </a:p>
          </p:txBody>
        </p:sp>
        <p:sp>
          <p:nvSpPr>
            <p:cNvPr id="11284" name="Line 16"/>
            <p:cNvSpPr>
              <a:spLocks noChangeShapeType="1"/>
            </p:cNvSpPr>
            <p:nvPr/>
          </p:nvSpPr>
          <p:spPr bwMode="auto">
            <a:xfrm>
              <a:off x="1143000" y="3886200"/>
              <a:ext cx="3124200" cy="228600"/>
            </a:xfrm>
            <a:prstGeom prst="line">
              <a:avLst/>
            </a:prstGeom>
            <a:noFill/>
            <a:ln w="25400">
              <a:solidFill>
                <a:srgbClr val="E9B8F0"/>
              </a:solidFill>
              <a:round/>
              <a:headEnd/>
              <a:tailEnd type="triangle" w="med" len="med"/>
            </a:ln>
          </p:spPr>
          <p:txBody>
            <a:bodyPr wrap="none" lIns="101882" tIns="50941" rIns="101882" bIns="50941" anchor="ctr"/>
            <a:lstStyle/>
            <a:p>
              <a:endParaRPr lang="en-US"/>
            </a:p>
          </p:txBody>
        </p:sp>
        <p:sp>
          <p:nvSpPr>
            <p:cNvPr id="11285" name="Line 17"/>
            <p:cNvSpPr>
              <a:spLocks noChangeShapeType="1"/>
            </p:cNvSpPr>
            <p:nvPr/>
          </p:nvSpPr>
          <p:spPr bwMode="auto">
            <a:xfrm flipV="1">
              <a:off x="1300163" y="4572000"/>
              <a:ext cx="3043237" cy="533400"/>
            </a:xfrm>
            <a:prstGeom prst="line">
              <a:avLst/>
            </a:prstGeom>
            <a:noFill/>
            <a:ln w="25400">
              <a:solidFill>
                <a:srgbClr val="FFFFA5"/>
              </a:solidFill>
              <a:round/>
              <a:headEnd/>
              <a:tailEnd type="triangle" w="med" len="med"/>
            </a:ln>
          </p:spPr>
          <p:txBody>
            <a:bodyPr wrap="none" lIns="101882" tIns="50941" rIns="101882" bIns="50941" anchor="ctr"/>
            <a:lstStyle/>
            <a:p>
              <a:endParaRPr lang="en-US"/>
            </a:p>
          </p:txBody>
        </p:sp>
        <p:sp>
          <p:nvSpPr>
            <p:cNvPr id="11286" name="Line 18"/>
            <p:cNvSpPr>
              <a:spLocks noChangeShapeType="1"/>
            </p:cNvSpPr>
            <p:nvPr/>
          </p:nvSpPr>
          <p:spPr bwMode="auto">
            <a:xfrm flipV="1">
              <a:off x="1404938" y="5257800"/>
              <a:ext cx="2938462" cy="228600"/>
            </a:xfrm>
            <a:prstGeom prst="line">
              <a:avLst/>
            </a:prstGeom>
            <a:noFill/>
            <a:ln w="25400">
              <a:solidFill>
                <a:srgbClr val="EF9A85"/>
              </a:solidFill>
              <a:round/>
              <a:headEnd/>
              <a:tailEnd type="triangle" w="med" len="med"/>
            </a:ln>
          </p:spPr>
          <p:txBody>
            <a:bodyPr wrap="none" lIns="101882" tIns="50941" rIns="101882" bIns="50941" anchor="ctr"/>
            <a:lstStyle/>
            <a:p>
              <a:endParaRPr lang="en-US"/>
            </a:p>
          </p:txBody>
        </p:sp>
        <p:sp>
          <p:nvSpPr>
            <p:cNvPr id="11287" name="Line 19"/>
            <p:cNvSpPr>
              <a:spLocks noChangeShapeType="1"/>
            </p:cNvSpPr>
            <p:nvPr/>
          </p:nvSpPr>
          <p:spPr bwMode="auto">
            <a:xfrm>
              <a:off x="1409700" y="5867400"/>
              <a:ext cx="4381500" cy="457200"/>
            </a:xfrm>
            <a:prstGeom prst="line">
              <a:avLst/>
            </a:prstGeom>
            <a:noFill/>
            <a:ln w="25400">
              <a:solidFill>
                <a:srgbClr val="EEE5AE"/>
              </a:solidFill>
              <a:round/>
              <a:headEnd/>
              <a:tailEnd type="triangle" w="med" len="med"/>
            </a:ln>
          </p:spPr>
          <p:txBody>
            <a:bodyPr wrap="none" lIns="101882" tIns="50941" rIns="101882" bIns="50941" anchor="ctr"/>
            <a:lstStyle/>
            <a:p>
              <a:endParaRPr lang="en-US"/>
            </a:p>
          </p:txBody>
        </p:sp>
        <p:sp>
          <p:nvSpPr>
            <p:cNvPr id="11288" name="Line 20"/>
            <p:cNvSpPr>
              <a:spLocks noChangeShapeType="1"/>
            </p:cNvSpPr>
            <p:nvPr/>
          </p:nvSpPr>
          <p:spPr bwMode="auto">
            <a:xfrm>
              <a:off x="1447800" y="1828800"/>
              <a:ext cx="0" cy="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11289" name="Line 21"/>
            <p:cNvSpPr>
              <a:spLocks noChangeShapeType="1"/>
            </p:cNvSpPr>
            <p:nvPr/>
          </p:nvSpPr>
          <p:spPr bwMode="auto">
            <a:xfrm>
              <a:off x="1752600" y="1066800"/>
              <a:ext cx="3276600" cy="76200"/>
            </a:xfrm>
            <a:prstGeom prst="line">
              <a:avLst/>
            </a:prstGeom>
            <a:noFill/>
            <a:ln w="25400">
              <a:solidFill>
                <a:srgbClr val="92D050"/>
              </a:solidFill>
              <a:round/>
              <a:headEnd/>
              <a:tailEnd type="triangle" w="med" len="med"/>
            </a:ln>
          </p:spPr>
          <p:txBody>
            <a:bodyPr lIns="101882" tIns="50941" rIns="101882" bIns="50941"/>
            <a:lstStyle/>
            <a:p>
              <a:endParaRPr lang="en-US"/>
            </a:p>
          </p:txBody>
        </p:sp>
        <p:sp>
          <p:nvSpPr>
            <p:cNvPr id="11290" name="Text Box 22"/>
            <p:cNvSpPr txBox="1">
              <a:spLocks noChangeArrowheads="1"/>
            </p:cNvSpPr>
            <p:nvPr/>
          </p:nvSpPr>
          <p:spPr bwMode="auto">
            <a:xfrm>
              <a:off x="533400" y="838201"/>
              <a:ext cx="1093260" cy="362342"/>
            </a:xfrm>
            <a:prstGeom prst="rect">
              <a:avLst/>
            </a:prstGeom>
            <a:noFill/>
            <a:ln w="9525">
              <a:noFill/>
              <a:miter lim="800000"/>
              <a:headEnd/>
              <a:tailEnd/>
            </a:ln>
          </p:spPr>
          <p:txBody>
            <a:bodyPr wrap="none" lIns="101882" tIns="50941" rIns="101882" bIns="50941">
              <a:spAutoFit/>
            </a:bodyPr>
            <a:lstStyle/>
            <a:p>
              <a:r>
                <a:rPr lang="en-US" b="1">
                  <a:latin typeface="Times New Roman" pitchFamily="18" charset="0"/>
                  <a:cs typeface="Times New Roman" pitchFamily="18" charset="0"/>
                </a:rPr>
                <a:t>Neelum</a:t>
              </a:r>
            </a:p>
          </p:txBody>
        </p:sp>
        <p:sp>
          <p:nvSpPr>
            <p:cNvPr id="11291" name="Text Box 23"/>
            <p:cNvSpPr txBox="1">
              <a:spLocks noChangeArrowheads="1"/>
            </p:cNvSpPr>
            <p:nvPr/>
          </p:nvSpPr>
          <p:spPr bwMode="auto">
            <a:xfrm>
              <a:off x="1828799" y="1447801"/>
              <a:ext cx="2305050" cy="769678"/>
            </a:xfrm>
            <a:prstGeom prst="rect">
              <a:avLst/>
            </a:prstGeom>
            <a:noFill/>
            <a:ln w="9525">
              <a:noFill/>
              <a:miter lim="800000"/>
              <a:headEnd/>
              <a:tailEnd/>
            </a:ln>
          </p:spPr>
          <p:txBody>
            <a:bodyPr wrap="square" lIns="101868" tIns="50933" rIns="101868" bIns="50933">
              <a:spAutoFit/>
            </a:bodyPr>
            <a:lstStyle/>
            <a:p>
              <a:pPr algn="ctr"/>
              <a:r>
                <a:rPr lang="en-US" sz="2500" b="1" dirty="0">
                  <a:solidFill>
                    <a:srgbClr val="FF0000"/>
                  </a:solidFill>
                  <a:latin typeface="Times New Roman" pitchFamily="18" charset="0"/>
                  <a:cs typeface="Times New Roman" pitchFamily="18" charset="0"/>
                </a:rPr>
                <a:t>Muzaffarabad Div.</a:t>
              </a:r>
            </a:p>
          </p:txBody>
        </p:sp>
        <p:sp>
          <p:nvSpPr>
            <p:cNvPr id="11292" name="Text Box 24"/>
            <p:cNvSpPr txBox="1">
              <a:spLocks noChangeArrowheads="1"/>
            </p:cNvSpPr>
            <p:nvPr/>
          </p:nvSpPr>
          <p:spPr bwMode="auto">
            <a:xfrm>
              <a:off x="1143000" y="3276601"/>
              <a:ext cx="1752600" cy="769678"/>
            </a:xfrm>
            <a:prstGeom prst="rect">
              <a:avLst/>
            </a:prstGeom>
            <a:noFill/>
            <a:ln w="9525">
              <a:noFill/>
              <a:miter lim="800000"/>
              <a:headEnd/>
              <a:tailEnd/>
            </a:ln>
          </p:spPr>
          <p:txBody>
            <a:bodyPr lIns="101868" tIns="50933" rIns="101868" bIns="50933">
              <a:spAutoFit/>
            </a:bodyPr>
            <a:lstStyle/>
            <a:p>
              <a:pPr algn="ctr"/>
              <a:r>
                <a:rPr lang="en-US" sz="2500" b="1" dirty="0">
                  <a:solidFill>
                    <a:srgbClr val="FF0000"/>
                  </a:solidFill>
                  <a:latin typeface="Times New Roman" pitchFamily="18" charset="0"/>
                  <a:cs typeface="Times New Roman" pitchFamily="18" charset="0"/>
                </a:rPr>
                <a:t>Poonch  Div</a:t>
              </a:r>
            </a:p>
          </p:txBody>
        </p:sp>
        <p:sp>
          <p:nvSpPr>
            <p:cNvPr id="11293" name="Text Box 25"/>
            <p:cNvSpPr txBox="1">
              <a:spLocks noChangeArrowheads="1"/>
            </p:cNvSpPr>
            <p:nvPr/>
          </p:nvSpPr>
          <p:spPr bwMode="auto">
            <a:xfrm rot="21398029">
              <a:off x="1371600" y="5039651"/>
              <a:ext cx="1752600" cy="769678"/>
            </a:xfrm>
            <a:prstGeom prst="rect">
              <a:avLst/>
            </a:prstGeom>
            <a:noFill/>
            <a:ln w="9525">
              <a:noFill/>
              <a:miter lim="800000"/>
              <a:headEnd/>
              <a:tailEnd/>
            </a:ln>
          </p:spPr>
          <p:txBody>
            <a:bodyPr lIns="101868" tIns="50933" rIns="101868" bIns="50933">
              <a:spAutoFit/>
            </a:bodyPr>
            <a:lstStyle/>
            <a:p>
              <a:pPr algn="ctr"/>
              <a:r>
                <a:rPr lang="en-US" sz="2500" b="1" dirty="0" err="1">
                  <a:solidFill>
                    <a:srgbClr val="FF0000"/>
                  </a:solidFill>
                  <a:latin typeface="Times New Roman" pitchFamily="18" charset="0"/>
                  <a:cs typeface="Times New Roman" pitchFamily="18" charset="0"/>
                </a:rPr>
                <a:t>Mirpur</a:t>
              </a:r>
              <a:r>
                <a:rPr lang="en-US" sz="2500" b="1" dirty="0">
                  <a:solidFill>
                    <a:srgbClr val="FF0000"/>
                  </a:solidFill>
                  <a:latin typeface="Times New Roman" pitchFamily="18" charset="0"/>
                  <a:cs typeface="Times New Roman" pitchFamily="18" charset="0"/>
                </a:rPr>
                <a:t> </a:t>
              </a:r>
            </a:p>
            <a:p>
              <a:pPr algn="ctr"/>
              <a:r>
                <a:rPr lang="en-US" sz="2500" b="1" dirty="0">
                  <a:solidFill>
                    <a:srgbClr val="FF0000"/>
                  </a:solidFill>
                  <a:latin typeface="Times New Roman" pitchFamily="18" charset="0"/>
                  <a:cs typeface="Times New Roman" pitchFamily="18" charset="0"/>
                </a:rPr>
                <a:t>Div</a:t>
              </a:r>
            </a:p>
          </p:txBody>
        </p:sp>
        <p:sp>
          <p:nvSpPr>
            <p:cNvPr id="11294" name="Text Box 26"/>
            <p:cNvSpPr txBox="1">
              <a:spLocks noChangeArrowheads="1"/>
            </p:cNvSpPr>
            <p:nvPr/>
          </p:nvSpPr>
          <p:spPr bwMode="auto">
            <a:xfrm>
              <a:off x="228599" y="1752601"/>
              <a:ext cx="1752600" cy="362327"/>
            </a:xfrm>
            <a:prstGeom prst="rect">
              <a:avLst/>
            </a:prstGeom>
            <a:noFill/>
            <a:ln w="9525">
              <a:noFill/>
              <a:miter lim="800000"/>
              <a:headEnd/>
              <a:tailEnd/>
            </a:ln>
          </p:spPr>
          <p:txBody>
            <a:bodyPr lIns="101868" tIns="50933" rIns="101868" bIns="50933">
              <a:spAutoFit/>
            </a:bodyPr>
            <a:lstStyle/>
            <a:p>
              <a:pPr algn="ctr"/>
              <a:r>
                <a:rPr lang="en-US" b="1">
                  <a:latin typeface="Times New Roman" pitchFamily="18" charset="0"/>
                  <a:cs typeface="Times New Roman" pitchFamily="18" charset="0"/>
                </a:rPr>
                <a:t>Hattian</a:t>
              </a:r>
            </a:p>
          </p:txBody>
        </p:sp>
        <p:sp>
          <p:nvSpPr>
            <p:cNvPr id="11295" name="Line 27"/>
            <p:cNvSpPr>
              <a:spLocks noChangeShapeType="1"/>
            </p:cNvSpPr>
            <p:nvPr/>
          </p:nvSpPr>
          <p:spPr bwMode="auto">
            <a:xfrm>
              <a:off x="1752600" y="2057400"/>
              <a:ext cx="2819400" cy="838200"/>
            </a:xfrm>
            <a:prstGeom prst="line">
              <a:avLst/>
            </a:prstGeom>
            <a:noFill/>
            <a:ln w="25400">
              <a:solidFill>
                <a:srgbClr val="97AEBE"/>
              </a:solidFill>
              <a:round/>
              <a:headEnd/>
              <a:tailEnd type="triangle" w="med" len="med"/>
            </a:ln>
          </p:spPr>
          <p:txBody>
            <a:bodyPr wrap="none" lIns="101882" tIns="50941" rIns="101882" bIns="50941" anchor="ctr"/>
            <a:lstStyle/>
            <a:p>
              <a:endParaRPr lang="en-US"/>
            </a:p>
          </p:txBody>
        </p:sp>
        <p:sp>
          <p:nvSpPr>
            <p:cNvPr id="11296" name="Line 28"/>
            <p:cNvSpPr>
              <a:spLocks noChangeShapeType="1"/>
            </p:cNvSpPr>
            <p:nvPr/>
          </p:nvSpPr>
          <p:spPr bwMode="auto">
            <a:xfrm>
              <a:off x="1143000" y="3200400"/>
              <a:ext cx="4038600" cy="228600"/>
            </a:xfrm>
            <a:prstGeom prst="line">
              <a:avLst/>
            </a:prstGeom>
            <a:noFill/>
            <a:ln w="25400">
              <a:solidFill>
                <a:srgbClr val="BAB3D5"/>
              </a:solidFill>
              <a:round/>
              <a:headEnd/>
              <a:tailEnd type="triangle" w="med" len="med"/>
            </a:ln>
          </p:spPr>
          <p:txBody>
            <a:bodyPr wrap="none" lIns="101882" tIns="50941" rIns="101882" bIns="50941" anchor="ctr"/>
            <a:lstStyle/>
            <a:p>
              <a:endParaRPr lang="en-US"/>
            </a:p>
          </p:txBody>
        </p:sp>
        <p:sp>
          <p:nvSpPr>
            <p:cNvPr id="11297" name="Text Box 29"/>
            <p:cNvSpPr txBox="1">
              <a:spLocks noChangeArrowheads="1"/>
            </p:cNvSpPr>
            <p:nvPr/>
          </p:nvSpPr>
          <p:spPr bwMode="auto">
            <a:xfrm>
              <a:off x="6835140" y="1828800"/>
              <a:ext cx="2457451" cy="1448598"/>
            </a:xfrm>
            <a:prstGeom prst="rect">
              <a:avLst/>
            </a:prstGeom>
            <a:noFill/>
            <a:ln w="9525">
              <a:noFill/>
              <a:miter lim="800000"/>
              <a:headEnd/>
              <a:tailEnd/>
            </a:ln>
          </p:spPr>
          <p:txBody>
            <a:bodyPr wrap="square" lIns="101868" tIns="50933" rIns="101868" bIns="50933">
              <a:spAutoFit/>
            </a:bodyPr>
            <a:lstStyle/>
            <a:p>
              <a:r>
                <a:rPr lang="en-US" b="1" dirty="0">
                  <a:solidFill>
                    <a:srgbClr val="000000"/>
                  </a:solidFill>
                </a:rPr>
                <a:t>Districts            10</a:t>
              </a:r>
            </a:p>
            <a:p>
              <a:r>
                <a:rPr lang="en-US" b="1" dirty="0">
                  <a:solidFill>
                    <a:srgbClr val="000000"/>
                  </a:solidFill>
                </a:rPr>
                <a:t>Sub-divisions   32  </a:t>
              </a:r>
            </a:p>
            <a:p>
              <a:r>
                <a:rPr lang="en-US" b="1" dirty="0">
                  <a:solidFill>
                    <a:srgbClr val="000000"/>
                  </a:solidFill>
                </a:rPr>
                <a:t>Rev. Villages    1771</a:t>
              </a:r>
            </a:p>
          </p:txBody>
        </p:sp>
      </p:grpSp>
      <p:sp>
        <p:nvSpPr>
          <p:cNvPr id="65" name="Oval 64"/>
          <p:cNvSpPr/>
          <p:nvPr/>
        </p:nvSpPr>
        <p:spPr>
          <a:xfrm rot="19568481">
            <a:off x="4148483" y="878782"/>
            <a:ext cx="4163667" cy="1975147"/>
          </a:xfrm>
          <a:prstGeom prst="ellipse">
            <a:avLst/>
          </a:prstGeom>
          <a:solidFill>
            <a:schemeClr val="tx2">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p>
        </p:txBody>
      </p:sp>
      <p:sp>
        <p:nvSpPr>
          <p:cNvPr id="66" name="Oval 65"/>
          <p:cNvSpPr/>
          <p:nvPr/>
        </p:nvSpPr>
        <p:spPr>
          <a:xfrm rot="21369384">
            <a:off x="4561509" y="3400425"/>
            <a:ext cx="2581413" cy="1376364"/>
          </a:xfrm>
          <a:prstGeom prst="ellipse">
            <a:avLst/>
          </a:prstGeom>
          <a:solidFill>
            <a:schemeClr val="accent2">
              <a:alpha val="2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p>
        </p:txBody>
      </p:sp>
      <p:sp>
        <p:nvSpPr>
          <p:cNvPr id="67" name="Oval 66"/>
          <p:cNvSpPr/>
          <p:nvPr/>
        </p:nvSpPr>
        <p:spPr>
          <a:xfrm rot="1769899">
            <a:off x="4569103" y="5073651"/>
            <a:ext cx="3301172" cy="1850331"/>
          </a:xfrm>
          <a:prstGeom prst="ellipse">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7208520" y="7203864"/>
            <a:ext cx="2346960" cy="413809"/>
          </a:xfrm>
          <a:prstGeom prst="rect">
            <a:avLst/>
          </a:prstGeom>
        </p:spPr>
        <p:txBody>
          <a:bodyPr lIns="101882" tIns="50941" rIns="101882" bIns="50941"/>
          <a:lstStyle/>
          <a:p>
            <a:fld id="{B6F15528-21DE-4FAA-801E-634DDDAF4B2B}" type="slidenum">
              <a:rPr lang="en-US" smtClean="0"/>
              <a:pPr/>
              <a:t>5</a:t>
            </a:fld>
            <a:endParaRPr lang="en-US"/>
          </a:p>
        </p:txBody>
      </p:sp>
      <p:grpSp>
        <p:nvGrpSpPr>
          <p:cNvPr id="2" name="Group 12"/>
          <p:cNvGrpSpPr/>
          <p:nvPr/>
        </p:nvGrpSpPr>
        <p:grpSpPr>
          <a:xfrm>
            <a:off x="4358640" y="1389406"/>
            <a:ext cx="5699760" cy="6365174"/>
            <a:chOff x="4556760" y="1005200"/>
            <a:chExt cx="6035040" cy="6667870"/>
          </a:xfrm>
        </p:grpSpPr>
        <p:pic>
          <p:nvPicPr>
            <p:cNvPr id="10" name="Picture 9"/>
            <p:cNvPicPr>
              <a:picLocks noChangeAspect="1" noChangeArrowheads="1"/>
            </p:cNvPicPr>
            <p:nvPr/>
          </p:nvPicPr>
          <p:blipFill>
            <a:blip r:embed="rId2" cstate="print">
              <a:lum bright="-20000" contrast="30000"/>
            </a:blip>
            <a:srcRect/>
            <a:stretch>
              <a:fillRect/>
            </a:stretch>
          </p:blipFill>
          <p:spPr>
            <a:xfrm>
              <a:off x="4556760" y="1005200"/>
              <a:ext cx="6035040" cy="6667870"/>
            </a:xfrm>
            <a:prstGeom prst="rect">
              <a:avLst/>
            </a:prstGeom>
            <a:effectLst>
              <a:outerShdw blurRad="292100" dist="139700" dir="2700000" algn="tl" rotWithShape="0">
                <a:srgbClr val="333333">
                  <a:alpha val="65000"/>
                </a:srgbClr>
              </a:outerShdw>
            </a:effectLst>
          </p:spPr>
        </p:pic>
        <p:sp>
          <p:nvSpPr>
            <p:cNvPr id="12" name="TextBox 11"/>
            <p:cNvSpPr txBox="1"/>
            <p:nvPr/>
          </p:nvSpPr>
          <p:spPr>
            <a:xfrm rot="19343701">
              <a:off x="4970234" y="1724961"/>
              <a:ext cx="1973193" cy="384783"/>
            </a:xfrm>
            <a:prstGeom prst="rect">
              <a:avLst/>
            </a:prstGeom>
            <a:solidFill>
              <a:schemeClr val="bg1">
                <a:lumMod val="95000"/>
              </a:schemeClr>
            </a:solidFill>
          </p:spPr>
          <p:txBody>
            <a:bodyPr wrap="square" rtlCol="0">
              <a:spAutoFit/>
            </a:bodyPr>
            <a:lstStyle/>
            <a:p>
              <a:pPr algn="ctr"/>
              <a:r>
                <a:rPr lang="en-US" dirty="0" smtClean="0"/>
                <a:t>K     P     K</a:t>
              </a:r>
              <a:endParaRPr lang="en-US" dirty="0"/>
            </a:p>
          </p:txBody>
        </p:sp>
      </p:grpSp>
      <p:graphicFrame>
        <p:nvGraphicFramePr>
          <p:cNvPr id="11" name="Group 4"/>
          <p:cNvGraphicFramePr>
            <a:graphicFrameLocks/>
          </p:cNvGraphicFramePr>
          <p:nvPr/>
        </p:nvGraphicFramePr>
        <p:xfrm>
          <a:off x="35925" y="1235033"/>
          <a:ext cx="4322716" cy="6519792"/>
        </p:xfrm>
        <a:graphic>
          <a:graphicData uri="http://schemas.openxmlformats.org/drawingml/2006/table">
            <a:tbl>
              <a:tblPr/>
              <a:tblGrid>
                <a:gridCol w="401398"/>
                <a:gridCol w="3921318"/>
              </a:tblGrid>
              <a:tr h="4681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EC065E"/>
                          </a:solidFill>
                          <a:effectLst/>
                          <a:latin typeface="Arial" charset="0"/>
                        </a:rPr>
                        <a:t>Glaciers and Ice Caps</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1203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charset="0"/>
                        </a:rPr>
                        <a:t>Very cold temperate non-monsoon alpine zone</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835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3</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rPr>
                        <a:t>Cold temperate non-monsoon</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835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8000"/>
                          </a:solidFill>
                          <a:effectLst/>
                          <a:latin typeface="Arial" charset="0"/>
                        </a:rPr>
                        <a:t>Very cold temperate monsoon alpine zone</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835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5</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8000"/>
                          </a:solidFill>
                          <a:effectLst/>
                          <a:latin typeface="Arial" charset="0"/>
                        </a:rPr>
                        <a:t>Cold temperate monsoon alpine zone</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6675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6</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Moist warm temperate</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835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rPr>
                        <a:t>Humid warm sub-tropical</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790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8</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0000"/>
                          </a:solidFill>
                          <a:effectLst/>
                          <a:latin typeface="Arial" charset="0"/>
                        </a:rPr>
                        <a:t>Sub-Humid hot sub-tropical</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8" name="Title 3"/>
          <p:cNvSpPr txBox="1">
            <a:spLocks/>
          </p:cNvSpPr>
          <p:nvPr/>
        </p:nvSpPr>
        <p:spPr>
          <a:xfrm>
            <a:off x="437322" y="486886"/>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Climatic Zones of Azad Kashmir</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orseBridge"/>
          <p:cNvPicPr>
            <a:picLocks noChangeAspect="1" noChangeArrowheads="1"/>
          </p:cNvPicPr>
          <p:nvPr/>
        </p:nvPicPr>
        <p:blipFill>
          <a:blip r:embed="rId2" cstate="print"/>
          <a:stretch>
            <a:fillRect/>
          </a:stretch>
        </p:blipFill>
        <p:spPr bwMode="auto">
          <a:xfrm>
            <a:off x="6049617" y="4268184"/>
            <a:ext cx="3865924" cy="3186683"/>
          </a:xfrm>
          <a:prstGeom prst="rect">
            <a:avLst/>
          </a:prstGeom>
          <a:ln>
            <a:noFill/>
          </a:ln>
          <a:effectLst>
            <a:softEdge rad="112500"/>
          </a:effectLst>
        </p:spPr>
      </p:pic>
      <p:pic>
        <p:nvPicPr>
          <p:cNvPr id="4" name="Picture 4" descr="P1020204"/>
          <p:cNvPicPr>
            <a:picLocks noChangeAspect="1" noChangeArrowheads="1"/>
          </p:cNvPicPr>
          <p:nvPr/>
        </p:nvPicPr>
        <p:blipFill>
          <a:blip r:embed="rId3" cstate="print">
            <a:lum contrast="36000"/>
          </a:blip>
          <a:srcRect/>
          <a:stretch>
            <a:fillRect/>
          </a:stretch>
        </p:blipFill>
        <p:spPr bwMode="auto">
          <a:xfrm>
            <a:off x="5976730" y="945325"/>
            <a:ext cx="3935896" cy="3195320"/>
          </a:xfrm>
          <a:prstGeom prst="rect">
            <a:avLst/>
          </a:prstGeom>
          <a:ln>
            <a:noFill/>
          </a:ln>
          <a:effectLst>
            <a:softEdge rad="112500"/>
          </a:effectLst>
        </p:spPr>
      </p:pic>
      <p:sp>
        <p:nvSpPr>
          <p:cNvPr id="1028" name="Rectangle 4"/>
          <p:cNvSpPr>
            <a:spLocks noChangeArrowheads="1"/>
          </p:cNvSpPr>
          <p:nvPr/>
        </p:nvSpPr>
        <p:spPr bwMode="auto">
          <a:xfrm>
            <a:off x="72887" y="1104404"/>
            <a:ext cx="5758070" cy="61959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11125" lvl="1" indent="-274320">
              <a:lnSpc>
                <a:spcPct val="150000"/>
              </a:lnSpc>
              <a:buFont typeface="Wingdings" pitchFamily="2" charset="2"/>
              <a:buChar char="q"/>
            </a:pPr>
            <a:r>
              <a:rPr lang="en-US" sz="2000" b="1" dirty="0" smtClean="0">
                <a:latin typeface="Arial" pitchFamily="34" charset="0"/>
                <a:cs typeface="Arial" pitchFamily="34" charset="0"/>
              </a:rPr>
              <a:t>Torrential Rains</a:t>
            </a:r>
          </a:p>
          <a:p>
            <a:pPr marL="111125" lvl="1" indent="-274320">
              <a:lnSpc>
                <a:spcPct val="150000"/>
              </a:lnSpc>
              <a:buFont typeface="Wingdings" pitchFamily="2" charset="2"/>
              <a:buChar char="q"/>
            </a:pPr>
            <a:r>
              <a:rPr lang="en-US" sz="2000" b="1" dirty="0" smtClean="0">
                <a:latin typeface="Arial" pitchFamily="34" charset="0"/>
                <a:cs typeface="Arial" pitchFamily="34" charset="0"/>
              </a:rPr>
              <a:t>Flash Flooding/Floods</a:t>
            </a:r>
          </a:p>
          <a:p>
            <a:pPr marL="111125" lvl="1" indent="-274320" defTabSz="279400">
              <a:lnSpc>
                <a:spcPct val="150000"/>
              </a:lnSpc>
              <a:buFont typeface="Wingdings" pitchFamily="2" charset="2"/>
              <a:buChar char="q"/>
            </a:pPr>
            <a:r>
              <a:rPr lang="en-US" sz="2000" b="1" dirty="0" smtClean="0">
                <a:latin typeface="Arial" pitchFamily="34" charset="0"/>
                <a:cs typeface="Arial" pitchFamily="34" charset="0"/>
              </a:rPr>
              <a:t>Land Slides/Mud Flows/Avalanches</a:t>
            </a:r>
          </a:p>
          <a:p>
            <a:pPr marL="111125" lvl="1" indent="-274320" defTabSz="279400"/>
            <a:endParaRPr lang="en-US" sz="2000" b="1" dirty="0" smtClean="0">
              <a:latin typeface="Arial" pitchFamily="34" charset="0"/>
              <a:cs typeface="Arial" pitchFamily="34" charset="0"/>
            </a:endParaRPr>
          </a:p>
          <a:p>
            <a:pPr marL="568325" lvl="2" indent="-274320" defTabSz="279400">
              <a:buFont typeface="Wingdings" pitchFamily="2" charset="2"/>
              <a:buChar char="Ø"/>
            </a:pPr>
            <a:r>
              <a:rPr lang="en-US" sz="2000" b="1" dirty="0" smtClean="0">
                <a:latin typeface="Arial" pitchFamily="34" charset="0"/>
                <a:cs typeface="Arial" pitchFamily="34" charset="0"/>
              </a:rPr>
              <a:t>Consequential Threats </a:t>
            </a:r>
          </a:p>
          <a:p>
            <a:pPr marL="1097280" lvl="3" indent="-365760">
              <a:lnSpc>
                <a:spcPct val="150000"/>
              </a:lnSpc>
              <a:buFont typeface="Wingdings" pitchFamily="2" charset="2"/>
              <a:buChar char="§"/>
            </a:pPr>
            <a:r>
              <a:rPr lang="en-US" sz="2000" b="1" dirty="0" smtClean="0">
                <a:latin typeface="Arial" pitchFamily="34" charset="0"/>
                <a:cs typeface="Arial" pitchFamily="34" charset="0"/>
              </a:rPr>
              <a:t>Human ,Livestock Casualties and     Shelter Losses</a:t>
            </a:r>
          </a:p>
          <a:p>
            <a:pPr marL="1097280" lvl="3" indent="-365760">
              <a:lnSpc>
                <a:spcPct val="150000"/>
              </a:lnSpc>
              <a:buFont typeface="Wingdings" pitchFamily="2" charset="2"/>
              <a:buChar char="§"/>
            </a:pPr>
            <a:r>
              <a:rPr lang="en-US" sz="2000" b="1" dirty="0" smtClean="0">
                <a:latin typeface="Arial" pitchFamily="34" charset="0"/>
                <a:cs typeface="Arial" pitchFamily="34" charset="0"/>
              </a:rPr>
              <a:t>Road blockage, Collapse of Communication &amp; electricity network</a:t>
            </a:r>
          </a:p>
          <a:p>
            <a:pPr marL="1097280" lvl="3" indent="-365760">
              <a:lnSpc>
                <a:spcPct val="150000"/>
              </a:lnSpc>
              <a:buFont typeface="Wingdings" pitchFamily="2" charset="2"/>
              <a:buChar char="§"/>
            </a:pPr>
            <a:r>
              <a:rPr lang="en-US" sz="2000" b="1" dirty="0" smtClean="0">
                <a:latin typeface="Arial" pitchFamily="34" charset="0"/>
                <a:cs typeface="Arial" pitchFamily="34" charset="0"/>
              </a:rPr>
              <a:t>Loss of public and private properties</a:t>
            </a:r>
          </a:p>
          <a:p>
            <a:pPr marL="1097280" lvl="3" indent="-365760">
              <a:lnSpc>
                <a:spcPct val="150000"/>
              </a:lnSpc>
              <a:buFont typeface="Wingdings" pitchFamily="2" charset="2"/>
              <a:buChar char="§"/>
            </a:pPr>
            <a:r>
              <a:rPr lang="en-US" sz="2000" b="1" dirty="0" smtClean="0">
                <a:latin typeface="Arial" pitchFamily="34" charset="0"/>
                <a:cs typeface="Arial" pitchFamily="34" charset="0"/>
              </a:rPr>
              <a:t>Population displacement </a:t>
            </a:r>
          </a:p>
          <a:p>
            <a:pPr marL="1097280" lvl="3" indent="-365760">
              <a:lnSpc>
                <a:spcPct val="150000"/>
              </a:lnSpc>
              <a:buFont typeface="Wingdings" pitchFamily="2" charset="2"/>
              <a:buChar char="§"/>
            </a:pPr>
            <a:r>
              <a:rPr lang="en-US" sz="2000" b="1" dirty="0" smtClean="0">
                <a:latin typeface="Arial" pitchFamily="34" charset="0"/>
                <a:cs typeface="Arial" pitchFamily="34" charset="0"/>
              </a:rPr>
              <a:t>Livelihood Destruction and Food Insecurity</a:t>
            </a:r>
          </a:p>
          <a:p>
            <a:pPr marL="1097280" lvl="3" indent="-365760">
              <a:lnSpc>
                <a:spcPct val="150000"/>
              </a:lnSpc>
              <a:buFont typeface="Wingdings" pitchFamily="2" charset="2"/>
              <a:buChar char="§"/>
            </a:pPr>
            <a:r>
              <a:rPr lang="en-US" sz="2000" b="1" dirty="0" smtClean="0">
                <a:latin typeface="Arial" pitchFamily="34" charset="0"/>
                <a:cs typeface="Arial" pitchFamily="34" charset="0"/>
              </a:rPr>
              <a:t>Health Issues</a:t>
            </a:r>
          </a:p>
        </p:txBody>
      </p:sp>
      <p:sp>
        <p:nvSpPr>
          <p:cNvPr id="6" name="Title 3"/>
          <p:cNvSpPr txBox="1">
            <a:spLocks/>
          </p:cNvSpPr>
          <p:nvPr/>
        </p:nvSpPr>
        <p:spPr>
          <a:xfrm>
            <a:off x="461072" y="415636"/>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Monsoon Hazards/Threats</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jra Nullah.jpg"/>
          <p:cNvPicPr>
            <a:picLocks noChangeAspect="1"/>
          </p:cNvPicPr>
          <p:nvPr/>
        </p:nvPicPr>
        <p:blipFill>
          <a:blip r:embed="rId2"/>
          <a:stretch>
            <a:fillRect/>
          </a:stretch>
        </p:blipFill>
        <p:spPr>
          <a:xfrm>
            <a:off x="4664766" y="4291012"/>
            <a:ext cx="5256972" cy="3198019"/>
          </a:xfrm>
          <a:prstGeom prst="rect">
            <a:avLst/>
          </a:prstGeom>
          <a:ln>
            <a:noFill/>
          </a:ln>
          <a:effectLst>
            <a:softEdge rad="112500"/>
          </a:effectLst>
        </p:spPr>
      </p:pic>
      <p:sp>
        <p:nvSpPr>
          <p:cNvPr id="1028" name="Rectangle 4"/>
          <p:cNvSpPr>
            <a:spLocks noChangeArrowheads="1"/>
          </p:cNvSpPr>
          <p:nvPr/>
        </p:nvSpPr>
        <p:spPr bwMode="auto">
          <a:xfrm>
            <a:off x="145774" y="1009403"/>
            <a:ext cx="4373217" cy="6175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4320" lvl="1" indent="-274320">
              <a:lnSpc>
                <a:spcPct val="95000"/>
              </a:lnSpc>
              <a:spcBef>
                <a:spcPts val="1800"/>
              </a:spcBef>
              <a:buFont typeface="Wingdings" pitchFamily="2" charset="2"/>
              <a:buChar char="Ø"/>
            </a:pPr>
            <a:r>
              <a:rPr lang="en-US" sz="1800" b="1" dirty="0" smtClean="0">
                <a:latin typeface="Arial" pitchFamily="34" charset="0"/>
                <a:cs typeface="Arial" pitchFamily="34" charset="0"/>
              </a:rPr>
              <a:t>Tempering with natural environment</a:t>
            </a:r>
          </a:p>
          <a:p>
            <a:pPr marL="731520" lvl="2" indent="-274320">
              <a:lnSpc>
                <a:spcPct val="150000"/>
              </a:lnSpc>
              <a:spcBef>
                <a:spcPts val="0"/>
              </a:spcBef>
              <a:buFont typeface="Courier New" pitchFamily="49" charset="0"/>
              <a:buChar char="o"/>
            </a:pPr>
            <a:r>
              <a:rPr lang="en-US" sz="1800" b="1" dirty="0" smtClean="0">
                <a:latin typeface="Arial" pitchFamily="34" charset="0"/>
                <a:cs typeface="Arial" pitchFamily="34" charset="0"/>
              </a:rPr>
              <a:t>Increased deforestation</a:t>
            </a:r>
          </a:p>
          <a:p>
            <a:pPr marL="731520" lvl="2" indent="-274320">
              <a:lnSpc>
                <a:spcPct val="150000"/>
              </a:lnSpc>
              <a:spcBef>
                <a:spcPts val="0"/>
              </a:spcBef>
              <a:buFont typeface="Courier New" pitchFamily="49" charset="0"/>
              <a:buChar char="o"/>
            </a:pPr>
            <a:r>
              <a:rPr lang="en-US" sz="1800" b="1" dirty="0" smtClean="0">
                <a:latin typeface="Arial" pitchFamily="34" charset="0"/>
                <a:cs typeface="Arial" pitchFamily="34" charset="0"/>
              </a:rPr>
              <a:t>Sand &amp; stone mining</a:t>
            </a:r>
          </a:p>
          <a:p>
            <a:pPr marL="731520" lvl="2" indent="-274320">
              <a:lnSpc>
                <a:spcPct val="150000"/>
              </a:lnSpc>
              <a:spcBef>
                <a:spcPts val="0"/>
              </a:spcBef>
              <a:buFont typeface="Courier New" pitchFamily="49" charset="0"/>
              <a:buChar char="o"/>
            </a:pPr>
            <a:r>
              <a:rPr lang="en-US" sz="1800" b="1" dirty="0" smtClean="0">
                <a:latin typeface="Arial" pitchFamily="34" charset="0"/>
                <a:cs typeface="Arial" pitchFamily="34" charset="0"/>
              </a:rPr>
              <a:t>Unplanned construction of roads/cutting of hill slopes</a:t>
            </a:r>
          </a:p>
          <a:p>
            <a:pPr marL="274320" lvl="1" indent="-274320">
              <a:lnSpc>
                <a:spcPct val="95000"/>
              </a:lnSpc>
              <a:spcBef>
                <a:spcPts val="1800"/>
              </a:spcBef>
              <a:buFont typeface="Wingdings" pitchFamily="2" charset="2"/>
              <a:buChar char="Ø"/>
            </a:pPr>
            <a:r>
              <a:rPr lang="en-US" sz="1800" b="1" dirty="0" smtClean="0">
                <a:latin typeface="Arial" pitchFamily="34" charset="0"/>
                <a:cs typeface="Arial" pitchFamily="34" charset="0"/>
              </a:rPr>
              <a:t>Encroachments</a:t>
            </a:r>
          </a:p>
          <a:p>
            <a:pPr marL="731520" lvl="2" indent="-274320">
              <a:lnSpc>
                <a:spcPct val="150000"/>
              </a:lnSpc>
              <a:spcBef>
                <a:spcPts val="0"/>
              </a:spcBef>
              <a:buFont typeface="Courier New" pitchFamily="49" charset="0"/>
              <a:buChar char="o"/>
            </a:pPr>
            <a:r>
              <a:rPr lang="en-US" sz="1800" b="1" dirty="0" smtClean="0">
                <a:latin typeface="Arial" pitchFamily="34" charset="0"/>
                <a:cs typeface="Arial" pitchFamily="34" charset="0"/>
              </a:rPr>
              <a:t>Blockade of natural water ways</a:t>
            </a:r>
          </a:p>
          <a:p>
            <a:pPr marL="731520" lvl="2" indent="-274320">
              <a:lnSpc>
                <a:spcPct val="150000"/>
              </a:lnSpc>
              <a:spcBef>
                <a:spcPts val="0"/>
              </a:spcBef>
              <a:buFont typeface="Courier New" pitchFamily="49" charset="0"/>
              <a:buChar char="o"/>
            </a:pPr>
            <a:r>
              <a:rPr lang="en-US" sz="1800" b="1" dirty="0" smtClean="0">
                <a:latin typeface="Arial" pitchFamily="34" charset="0"/>
                <a:cs typeface="Arial" pitchFamily="34" charset="0"/>
              </a:rPr>
              <a:t>Illegal use of vulnerable/marginal land for habitation</a:t>
            </a:r>
          </a:p>
          <a:p>
            <a:pPr marL="0" lvl="1" indent="-274320">
              <a:spcBef>
                <a:spcPts val="1800"/>
              </a:spcBef>
              <a:buFont typeface="Wingdings" pitchFamily="2" charset="2"/>
              <a:buChar char="Ø"/>
            </a:pPr>
            <a:r>
              <a:rPr lang="en-US" sz="1800" b="1" dirty="0" smtClean="0">
                <a:latin typeface="Arial" pitchFamily="34" charset="0"/>
                <a:cs typeface="Arial" pitchFamily="34" charset="0"/>
              </a:rPr>
              <a:t>Inadequate early warning arrangements</a:t>
            </a:r>
          </a:p>
          <a:p>
            <a:pPr marL="0" lvl="1" indent="-274320">
              <a:spcBef>
                <a:spcPts val="1800"/>
              </a:spcBef>
              <a:buFont typeface="Wingdings" pitchFamily="2" charset="2"/>
              <a:buChar char="Ø"/>
            </a:pPr>
            <a:r>
              <a:rPr lang="en-US" sz="1800" b="1" dirty="0" smtClean="0">
                <a:latin typeface="Arial" pitchFamily="34" charset="0"/>
                <a:cs typeface="Arial" pitchFamily="34" charset="0"/>
              </a:rPr>
              <a:t>Non observation of early warning by general public</a:t>
            </a:r>
            <a:endParaRPr lang="en-US" sz="1800" dirty="0" smtClean="0">
              <a:latin typeface="Arial" pitchFamily="34" charset="0"/>
              <a:cs typeface="Arial" pitchFamily="34" charset="0"/>
            </a:endParaRPr>
          </a:p>
        </p:txBody>
      </p:sp>
      <p:pic>
        <p:nvPicPr>
          <p:cNvPr id="8" name="Picture 7" descr="Gojra 2005.jpg"/>
          <p:cNvPicPr/>
          <p:nvPr/>
        </p:nvPicPr>
        <p:blipFill>
          <a:blip r:embed="rId3" cstate="print"/>
          <a:stretch>
            <a:fillRect/>
          </a:stretch>
        </p:blipFill>
        <p:spPr>
          <a:xfrm>
            <a:off x="4762004" y="1009403"/>
            <a:ext cx="5296395" cy="3284308"/>
          </a:xfrm>
          <a:prstGeom prst="rect">
            <a:avLst/>
          </a:prstGeom>
          <a:ln>
            <a:noFill/>
          </a:ln>
          <a:effectLst>
            <a:softEdge rad="112500"/>
          </a:effectLst>
        </p:spPr>
      </p:pic>
      <p:sp>
        <p:nvSpPr>
          <p:cNvPr id="6" name="TextBox 5"/>
          <p:cNvSpPr txBox="1"/>
          <p:nvPr/>
        </p:nvSpPr>
        <p:spPr>
          <a:xfrm>
            <a:off x="5186849" y="1021215"/>
            <a:ext cx="4373217" cy="400110"/>
          </a:xfrm>
          <a:prstGeom prst="rect">
            <a:avLst/>
          </a:prstGeom>
          <a:noFill/>
        </p:spPr>
        <p:txBody>
          <a:bodyPr wrap="square" rtlCol="0">
            <a:spAutoFit/>
          </a:bodyPr>
          <a:lstStyle/>
          <a:p>
            <a:pPr algn="ctr"/>
            <a:r>
              <a:rPr lang="en-US" sz="2000" b="1" dirty="0" err="1" smtClean="0">
                <a:effectLst>
                  <a:outerShdw blurRad="38100" dist="38100" dir="2700000" algn="tl">
                    <a:srgbClr val="000000">
                      <a:alpha val="43137"/>
                    </a:srgbClr>
                  </a:outerShdw>
                </a:effectLst>
                <a:latin typeface="Arial" pitchFamily="34" charset="0"/>
                <a:cs typeface="Arial" pitchFamily="34" charset="0"/>
              </a:rPr>
              <a:t>Gojra</a:t>
            </a:r>
            <a:r>
              <a:rPr lang="en-US" sz="2000" b="1"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err="1" smtClean="0">
                <a:effectLst>
                  <a:outerShdw blurRad="38100" dist="38100" dir="2700000" algn="tl">
                    <a:srgbClr val="000000">
                      <a:alpha val="43137"/>
                    </a:srgbClr>
                  </a:outerShdw>
                </a:effectLst>
                <a:latin typeface="Arial" pitchFamily="34" charset="0"/>
                <a:cs typeface="Arial" pitchFamily="34" charset="0"/>
              </a:rPr>
              <a:t>Nullah</a:t>
            </a:r>
            <a:r>
              <a:rPr lang="en-US" sz="2000" b="1" dirty="0" smtClean="0">
                <a:effectLst>
                  <a:outerShdw blurRad="38100" dist="38100" dir="2700000" algn="tl">
                    <a:srgbClr val="000000">
                      <a:alpha val="43137"/>
                    </a:srgbClr>
                  </a:outerShdw>
                </a:effectLst>
                <a:latin typeface="Arial" pitchFamily="34" charset="0"/>
                <a:cs typeface="Arial" pitchFamily="34" charset="0"/>
              </a:rPr>
              <a:t> in 2005</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5685183" y="4513596"/>
            <a:ext cx="3425687" cy="400110"/>
          </a:xfrm>
          <a:prstGeom prst="rect">
            <a:avLst/>
          </a:prstGeom>
          <a:noFill/>
        </p:spPr>
        <p:txBody>
          <a:bodyPr wrap="square" rtlCol="0">
            <a:spAutoFit/>
          </a:bodyPr>
          <a:lstStyle/>
          <a:p>
            <a:pPr algn="ctr"/>
            <a:r>
              <a:rPr lang="en-US" sz="2000" b="1" dirty="0" err="1" smtClean="0">
                <a:effectLst>
                  <a:outerShdw blurRad="38100" dist="38100" dir="2700000" algn="tl">
                    <a:srgbClr val="000000">
                      <a:alpha val="43137"/>
                    </a:srgbClr>
                  </a:outerShdw>
                </a:effectLst>
                <a:latin typeface="Arial" pitchFamily="34" charset="0"/>
                <a:cs typeface="Arial" pitchFamily="34" charset="0"/>
              </a:rPr>
              <a:t>Gojra</a:t>
            </a:r>
            <a:r>
              <a:rPr lang="en-US" sz="2000" b="1"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err="1" smtClean="0">
                <a:effectLst>
                  <a:outerShdw blurRad="38100" dist="38100" dir="2700000" algn="tl">
                    <a:srgbClr val="000000">
                      <a:alpha val="43137"/>
                    </a:srgbClr>
                  </a:outerShdw>
                </a:effectLst>
                <a:latin typeface="Arial" pitchFamily="34" charset="0"/>
                <a:cs typeface="Arial" pitchFamily="34" charset="0"/>
              </a:rPr>
              <a:t>Nullah</a:t>
            </a:r>
            <a:r>
              <a:rPr lang="en-US" sz="2000" b="1" dirty="0" smtClean="0">
                <a:effectLst>
                  <a:outerShdw blurRad="38100" dist="38100" dir="2700000" algn="tl">
                    <a:srgbClr val="000000">
                      <a:alpha val="43137"/>
                    </a:srgbClr>
                  </a:outerShdw>
                </a:effectLst>
                <a:latin typeface="Arial" pitchFamily="34" charset="0"/>
                <a:cs typeface="Arial" pitchFamily="34" charset="0"/>
              </a:rPr>
              <a:t> in 2019</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11" name="Title 3"/>
          <p:cNvSpPr txBox="1">
            <a:spLocks/>
          </p:cNvSpPr>
          <p:nvPr/>
        </p:nvSpPr>
        <p:spPr>
          <a:xfrm>
            <a:off x="437322" y="403761"/>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Monsoon Risk Enhancing Factors</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37322" y="0"/>
            <a:ext cx="8309113" cy="1214438"/>
          </a:xfrm>
          <a:prstGeom prst="rect">
            <a:avLst/>
          </a:prstGeom>
          <a:noFill/>
          <a:ln w="9525">
            <a:noFill/>
            <a:miter lim="800000"/>
            <a:headEnd/>
            <a:tailEnd/>
          </a:ln>
        </p:spPr>
        <p:txBody>
          <a:bodyPr vert="horz" wrap="square" lIns="0" tIns="45720" rIns="0" bIns="0" numCol="1" rtlCol="0" anchor="b"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4" name="Table 3"/>
          <p:cNvGraphicFramePr>
            <a:graphicFrameLocks noGrp="1"/>
          </p:cNvGraphicFramePr>
          <p:nvPr/>
        </p:nvGraphicFramePr>
        <p:xfrm>
          <a:off x="95252" y="1173540"/>
          <a:ext cx="9829799" cy="6184347"/>
        </p:xfrm>
        <a:graphic>
          <a:graphicData uri="http://schemas.openxmlformats.org/drawingml/2006/table">
            <a:tbl>
              <a:tblPr>
                <a:tableStyleId>{69CF1AB2-1976-4502-BF36-3FF5EA218861}</a:tableStyleId>
              </a:tblPr>
              <a:tblGrid>
                <a:gridCol w="709411"/>
                <a:gridCol w="1837712"/>
                <a:gridCol w="1141813"/>
                <a:gridCol w="966150"/>
                <a:gridCol w="966150"/>
                <a:gridCol w="1288115"/>
                <a:gridCol w="2920448"/>
              </a:tblGrid>
              <a:tr h="566909">
                <a:tc>
                  <a:txBody>
                    <a:bodyPr/>
                    <a:lstStyle/>
                    <a:p>
                      <a:pPr marL="0" marR="0" algn="ctr">
                        <a:lnSpc>
                          <a:spcPct val="115000"/>
                        </a:lnSpc>
                        <a:spcBef>
                          <a:spcPts val="0"/>
                        </a:spcBef>
                        <a:spcAft>
                          <a:spcPts val="0"/>
                        </a:spcAft>
                      </a:pPr>
                      <a:r>
                        <a:rPr lang="en-US" sz="1600" b="1" dirty="0">
                          <a:latin typeface="Arial" pitchFamily="34" charset="0"/>
                          <a:cs typeface="Arial" pitchFamily="34" charset="0"/>
                        </a:rPr>
                        <a:t>Y</a:t>
                      </a:r>
                      <a:r>
                        <a:rPr lang="en-US" sz="1600" b="1" dirty="0" smtClean="0">
                          <a:latin typeface="Arial" pitchFamily="34" charset="0"/>
                          <a:cs typeface="Arial" pitchFamily="34" charset="0"/>
                        </a:rPr>
                        <a:t>ear</a:t>
                      </a:r>
                      <a:endParaRPr lang="en-US" sz="1600" b="1" dirty="0">
                        <a:latin typeface="Arial" pitchFamily="34" charset="0"/>
                        <a:ea typeface="Calibri"/>
                        <a:cs typeface="Arial" pitchFamily="34" charset="0"/>
                      </a:endParaRP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smtClean="0">
                          <a:latin typeface="Arial" pitchFamily="34" charset="0"/>
                          <a:cs typeface="Arial" pitchFamily="34" charset="0"/>
                        </a:rPr>
                        <a:t>Affected </a:t>
                      </a:r>
                      <a:r>
                        <a:rPr lang="en-US" sz="1600" b="1" dirty="0">
                          <a:latin typeface="Arial" pitchFamily="34" charset="0"/>
                          <a:cs typeface="Arial" pitchFamily="34" charset="0"/>
                        </a:rPr>
                        <a:t>Districts</a:t>
                      </a:r>
                      <a:endParaRPr lang="en-US" sz="1600" b="1" dirty="0">
                        <a:latin typeface="Arial" pitchFamily="34" charset="0"/>
                        <a:ea typeface="Calibri"/>
                        <a:cs typeface="Arial" pitchFamily="34" charset="0"/>
                      </a:endParaRP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pitchFamily="34" charset="0"/>
                          <a:cs typeface="Arial" pitchFamily="34" charset="0"/>
                        </a:rPr>
                        <a:t>Persons affected</a:t>
                      </a:r>
                      <a:endParaRPr lang="en-US" sz="1600" b="1" dirty="0">
                        <a:latin typeface="Arial" pitchFamily="34" charset="0"/>
                        <a:ea typeface="Calibri"/>
                        <a:cs typeface="Arial" pitchFamily="34" charset="0"/>
                      </a:endParaRP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smtClean="0">
                          <a:latin typeface="Arial" pitchFamily="34" charset="0"/>
                          <a:cs typeface="Arial" pitchFamily="34" charset="0"/>
                        </a:rPr>
                        <a:t>Deaths</a:t>
                      </a:r>
                      <a:endParaRPr lang="en-US" sz="1600" b="1" dirty="0">
                        <a:latin typeface="Arial" pitchFamily="34" charset="0"/>
                        <a:ea typeface="Calibri"/>
                        <a:cs typeface="Arial" pitchFamily="34" charset="0"/>
                      </a:endParaRP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smtClean="0">
                          <a:latin typeface="Arial" pitchFamily="34" charset="0"/>
                          <a:cs typeface="Arial" pitchFamily="34" charset="0"/>
                        </a:rPr>
                        <a:t>Injured</a:t>
                      </a:r>
                      <a:endParaRPr lang="en-US" sz="1600" b="1" dirty="0">
                        <a:latin typeface="Arial" pitchFamily="34" charset="0"/>
                        <a:ea typeface="Calibri"/>
                        <a:cs typeface="Arial" pitchFamily="34" charset="0"/>
                      </a:endParaRP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spc="-50" baseline="0" dirty="0" smtClean="0">
                          <a:latin typeface="Arial" pitchFamily="34" charset="0"/>
                          <a:cs typeface="Arial" pitchFamily="34" charset="0"/>
                        </a:rPr>
                        <a:t>Houses </a:t>
                      </a:r>
                      <a:r>
                        <a:rPr lang="en-US" sz="1600" b="1" spc="-50" baseline="0" dirty="0">
                          <a:latin typeface="Arial" pitchFamily="34" charset="0"/>
                          <a:cs typeface="Arial" pitchFamily="34" charset="0"/>
                        </a:rPr>
                        <a:t>Destroyed</a:t>
                      </a:r>
                      <a:endParaRPr lang="en-US" sz="1600" b="1" spc="-50" baseline="0" dirty="0">
                        <a:latin typeface="Arial" pitchFamily="34" charset="0"/>
                        <a:ea typeface="Calibri"/>
                        <a:cs typeface="Arial" pitchFamily="34" charset="0"/>
                      </a:endParaRP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smtClean="0">
                          <a:latin typeface="Arial" pitchFamily="34" charset="0"/>
                          <a:cs typeface="Arial" pitchFamily="34" charset="0"/>
                        </a:rPr>
                        <a:t>Socio-Economic </a:t>
                      </a:r>
                      <a:r>
                        <a:rPr lang="en-US" sz="1600" b="1" dirty="0">
                          <a:latin typeface="Arial" pitchFamily="34" charset="0"/>
                          <a:cs typeface="Arial" pitchFamily="34" charset="0"/>
                        </a:rPr>
                        <a:t>Loss</a:t>
                      </a:r>
                      <a:endParaRPr lang="en-US" sz="1600" b="1" dirty="0">
                        <a:latin typeface="Arial" pitchFamily="34" charset="0"/>
                        <a:ea typeface="Calibri"/>
                        <a:cs typeface="Arial" pitchFamily="34" charset="0"/>
                      </a:endParaRPr>
                    </a:p>
                  </a:txBody>
                  <a:tcPr marL="65598" marR="65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621338">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1992</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125,000</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322</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1,375</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21,920</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2400"/>
                        </a:spcAft>
                      </a:pPr>
                      <a:r>
                        <a:rPr lang="en-GB" sz="1400" spc="0" baseline="0" dirty="0">
                          <a:latin typeface="Arial" pitchFamily="34" charset="0"/>
                          <a:cs typeface="Arial" pitchFamily="34" charset="0"/>
                        </a:rPr>
                        <a:t>Infrastructure, livestock, cash crops, </a:t>
                      </a:r>
                      <a:r>
                        <a:rPr lang="en-GB" sz="1400" spc="0" baseline="0" dirty="0" smtClean="0">
                          <a:latin typeface="Arial" pitchFamily="34" charset="0"/>
                          <a:cs typeface="Arial" pitchFamily="34" charset="0"/>
                        </a:rPr>
                        <a:t>orchards. A 1.25 </a:t>
                      </a:r>
                      <a:r>
                        <a:rPr lang="en-GB" sz="1400" spc="0" baseline="0" dirty="0">
                          <a:latin typeface="Arial" pitchFamily="34" charset="0"/>
                          <a:cs typeface="Arial" pitchFamily="34" charset="0"/>
                        </a:rPr>
                        <a:t>million of population </a:t>
                      </a:r>
                      <a:r>
                        <a:rPr lang="en-GB" sz="1400" spc="0" baseline="0" dirty="0" smtClean="0">
                          <a:latin typeface="Arial" pitchFamily="34" charset="0"/>
                          <a:cs typeface="Arial" pitchFamily="34" charset="0"/>
                        </a:rPr>
                        <a:t>adversely  affected</a:t>
                      </a:r>
                      <a:endParaRPr lang="en-GB" sz="1600" spc="0" baseline="0" dirty="0" smtClean="0">
                        <a:latin typeface="Arial" pitchFamily="34" charset="0"/>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73401">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2006</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smtClean="0">
                          <a:latin typeface="Arial" pitchFamily="34" charset="0"/>
                          <a:cs typeface="Arial" pitchFamily="34" charset="0"/>
                        </a:rPr>
                        <a:t>MZD</a:t>
                      </a:r>
                      <a:r>
                        <a:rPr lang="en-US" sz="1600" baseline="0" dirty="0" smtClean="0">
                          <a:latin typeface="Arial" pitchFamily="34" charset="0"/>
                          <a:cs typeface="Arial" pitchFamily="34" charset="0"/>
                        </a:rPr>
                        <a:t> and</a:t>
                      </a:r>
                      <a:r>
                        <a:rPr lang="en-US" sz="1600" dirty="0" smtClean="0">
                          <a:latin typeface="Arial" pitchFamily="34" charset="0"/>
                          <a:cs typeface="Arial" pitchFamily="34" charset="0"/>
                        </a:rPr>
                        <a:t> </a:t>
                      </a:r>
                      <a:r>
                        <a:rPr lang="en-US" sz="1600" dirty="0">
                          <a:latin typeface="Arial" pitchFamily="34" charset="0"/>
                          <a:cs typeface="Arial" pitchFamily="34" charset="0"/>
                        </a:rPr>
                        <a:t>Bagh</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14</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27</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45</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622</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defTabSz="914400" rtl="0" eaLnBrk="1" latinLnBrk="0" hangingPunct="1">
                        <a:lnSpc>
                          <a:spcPct val="100000"/>
                        </a:lnSpc>
                        <a:spcBef>
                          <a:spcPts val="0"/>
                        </a:spcBef>
                        <a:spcAft>
                          <a:spcPts val="2400"/>
                        </a:spcAft>
                      </a:pPr>
                      <a:r>
                        <a:rPr lang="en-GB" sz="1600" kern="1200" dirty="0">
                          <a:solidFill>
                            <a:schemeClr val="dk1"/>
                          </a:solidFill>
                          <a:latin typeface="Arial" pitchFamily="34" charset="0"/>
                          <a:ea typeface="+mn-ea"/>
                          <a:cs typeface="Arial" pitchFamily="34" charset="0"/>
                        </a:rPr>
                        <a:t>Population of 31 villages </a:t>
                      </a:r>
                      <a:r>
                        <a:rPr lang="en-GB" sz="1600" kern="1200" dirty="0" smtClean="0">
                          <a:solidFill>
                            <a:schemeClr val="dk1"/>
                          </a:solidFill>
                          <a:latin typeface="Arial" pitchFamily="34" charset="0"/>
                          <a:ea typeface="+mn-ea"/>
                          <a:cs typeface="Arial" pitchFamily="34" charset="0"/>
                        </a:rPr>
                        <a:t>affected</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10101">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2010</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a:latin typeface="Arial" pitchFamily="34" charset="0"/>
                          <a:cs typeface="Arial" pitchFamily="34" charset="0"/>
                        </a:rPr>
                        <a:t>Neelum, MZD, Hattian, Bagh</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14,459</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69</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79</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10,616</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2400"/>
                        </a:spcAft>
                      </a:pPr>
                      <a:r>
                        <a:rPr lang="en-US" sz="1600" dirty="0">
                          <a:latin typeface="Arial" pitchFamily="34" charset="0"/>
                          <a:cs typeface="Arial" pitchFamily="34" charset="0"/>
                        </a:rPr>
                        <a:t>Infrastructure, Livestock, Cash </a:t>
                      </a:r>
                      <a:r>
                        <a:rPr lang="en-US" sz="1600" dirty="0" smtClean="0">
                          <a:latin typeface="Arial" pitchFamily="34" charset="0"/>
                          <a:cs typeface="Arial" pitchFamily="34" charset="0"/>
                        </a:rPr>
                        <a:t>Crops, Environmental </a:t>
                      </a:r>
                      <a:r>
                        <a:rPr lang="en-US" sz="1600" dirty="0">
                          <a:latin typeface="Arial" pitchFamily="34" charset="0"/>
                          <a:cs typeface="Arial" pitchFamily="34" charset="0"/>
                        </a:rPr>
                        <a:t>degradation </a:t>
                      </a:r>
                      <a:r>
                        <a:rPr lang="en-US" sz="1600" dirty="0" smtClean="0">
                          <a:latin typeface="Arial" pitchFamily="34" charset="0"/>
                          <a:cs typeface="Arial" pitchFamily="34" charset="0"/>
                        </a:rPr>
                        <a:t>/losses</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1282">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2011</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a:latin typeface="Arial" pitchFamily="34" charset="0"/>
                          <a:cs typeface="Arial" pitchFamily="34" charset="0"/>
                        </a:rPr>
                        <a:t>Hattian</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1,300</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ea typeface="Calibri"/>
                          <a:cs typeface="Arial" pitchFamily="34" charset="0"/>
                        </a:rPr>
                        <a:t>-</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ea typeface="Calibri"/>
                          <a:cs typeface="Arial" pitchFamily="34" charset="0"/>
                        </a:rPr>
                        <a:t>-</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49</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2400"/>
                        </a:spcAft>
                      </a:pPr>
                      <a:r>
                        <a:rPr lang="en-US" sz="1600" dirty="0">
                          <a:latin typeface="Arial" pitchFamily="34" charset="0"/>
                          <a:cs typeface="Arial" pitchFamily="34" charset="0"/>
                        </a:rPr>
                        <a:t>Infrastructure </a:t>
                      </a:r>
                      <a:r>
                        <a:rPr lang="en-US" sz="1600" dirty="0" smtClean="0">
                          <a:latin typeface="Arial" pitchFamily="34" charset="0"/>
                          <a:cs typeface="Arial" pitchFamily="34" charset="0"/>
                        </a:rPr>
                        <a:t>damages</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10101">
                <a:tc>
                  <a:txBody>
                    <a:bodyPr/>
                    <a:lstStyle/>
                    <a:p>
                      <a:pPr marL="0" marR="0" algn="ctr">
                        <a:lnSpc>
                          <a:spcPct val="115000"/>
                        </a:lnSpc>
                        <a:spcBef>
                          <a:spcPts val="0"/>
                        </a:spcBef>
                        <a:spcAft>
                          <a:spcPts val="2400"/>
                        </a:spcAft>
                      </a:pPr>
                      <a:r>
                        <a:rPr lang="en-US" sz="1600" dirty="0">
                          <a:latin typeface="Arial" pitchFamily="34" charset="0"/>
                          <a:cs typeface="Arial" pitchFamily="34" charset="0"/>
                        </a:rPr>
                        <a:t>2012</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12942</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52</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25</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2400"/>
                        </a:spcAft>
                      </a:pPr>
                      <a:r>
                        <a:rPr lang="en-US" sz="1600" dirty="0" smtClean="0">
                          <a:latin typeface="Arial" pitchFamily="34" charset="0"/>
                          <a:cs typeface="Arial" pitchFamily="34" charset="0"/>
                        </a:rPr>
                        <a:t>2,092</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2400"/>
                        </a:spcAft>
                      </a:pPr>
                      <a:r>
                        <a:rPr lang="en-US" sz="1600" spc="-60" baseline="0" dirty="0">
                          <a:latin typeface="Arial" pitchFamily="34" charset="0"/>
                          <a:cs typeface="Arial" pitchFamily="34" charset="0"/>
                        </a:rPr>
                        <a:t>Infrastructure, </a:t>
                      </a:r>
                      <a:r>
                        <a:rPr lang="en-US" sz="1600" spc="-60" baseline="0" dirty="0" smtClean="0">
                          <a:latin typeface="Arial" pitchFamily="34" charset="0"/>
                          <a:cs typeface="Arial" pitchFamily="34" charset="0"/>
                        </a:rPr>
                        <a:t>human and </a:t>
                      </a:r>
                      <a:r>
                        <a:rPr lang="en-US" sz="1600" spc="-60" baseline="0" dirty="0">
                          <a:latin typeface="Arial" pitchFamily="34" charset="0"/>
                          <a:cs typeface="Arial" pitchFamily="34" charset="0"/>
                        </a:rPr>
                        <a:t>property losses </a:t>
                      </a:r>
                      <a:r>
                        <a:rPr lang="en-US" sz="1600" spc="-60" baseline="0" dirty="0" smtClean="0">
                          <a:latin typeface="Arial" pitchFamily="34" charset="0"/>
                          <a:cs typeface="Arial" pitchFamily="34" charset="0"/>
                        </a:rPr>
                        <a:t>besides environmental </a:t>
                      </a:r>
                      <a:r>
                        <a:rPr lang="en-US" sz="1600" spc="-60" baseline="0" dirty="0">
                          <a:latin typeface="Arial" pitchFamily="34" charset="0"/>
                          <a:cs typeface="Arial" pitchFamily="34" charset="0"/>
                        </a:rPr>
                        <a:t>degradation </a:t>
                      </a:r>
                      <a:endParaRPr lang="en-US" sz="1600" spc="-60" baseline="0" dirty="0" smtClean="0">
                        <a:latin typeface="Arial" pitchFamily="34" charset="0"/>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10101">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2013</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1,644</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35</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15</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274</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rtl="0" eaLnBrk="1" latinLnBrk="0" hangingPunct="1">
                        <a:lnSpc>
                          <a:spcPct val="100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Public &amp; private</a:t>
                      </a:r>
                      <a:r>
                        <a:rPr kumimoji="0" lang="en-US" sz="1600" kern="1200" baseline="0" dirty="0" smtClean="0">
                          <a:solidFill>
                            <a:schemeClr val="dk1"/>
                          </a:solidFill>
                          <a:latin typeface="Arial" pitchFamily="34" charset="0"/>
                          <a:ea typeface="+mn-ea"/>
                          <a:cs typeface="Arial" pitchFamily="34" charset="0"/>
                        </a:rPr>
                        <a:t> </a:t>
                      </a:r>
                      <a:r>
                        <a:rPr kumimoji="0" lang="en-US" sz="1600" kern="1200" dirty="0" smtClean="0">
                          <a:solidFill>
                            <a:schemeClr val="dk1"/>
                          </a:solidFill>
                          <a:latin typeface="Arial" pitchFamily="34" charset="0"/>
                          <a:ea typeface="+mn-ea"/>
                          <a:cs typeface="Arial" pitchFamily="34" charset="0"/>
                        </a:rPr>
                        <a:t>property losses &amp; environmental degradation </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10101">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2014</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91,950</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56</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87</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15,325</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rtl="0" eaLnBrk="1" latinLnBrk="0" hangingPunct="1">
                        <a:lnSpc>
                          <a:spcPct val="100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41 shops, 82 Water mills, 203 cattle, </a:t>
                      </a:r>
                      <a:r>
                        <a:rPr kumimoji="0" lang="en-GB" sz="1600" kern="1200" dirty="0" smtClean="0">
                          <a:solidFill>
                            <a:schemeClr val="dk1"/>
                          </a:solidFill>
                          <a:latin typeface="Arial" pitchFamily="34" charset="0"/>
                          <a:ea typeface="+mn-ea"/>
                          <a:cs typeface="Arial" pitchFamily="34" charset="0"/>
                        </a:rPr>
                        <a:t>agricultural &amp; Multi </a:t>
                      </a:r>
                      <a:r>
                        <a:rPr kumimoji="0" lang="en-GB" sz="1600" kern="1200" dirty="0" err="1" smtClean="0">
                          <a:solidFill>
                            <a:schemeClr val="dk1"/>
                          </a:solidFill>
                          <a:latin typeface="Arial" pitchFamily="34" charset="0"/>
                          <a:ea typeface="+mn-ea"/>
                          <a:cs typeface="Arial" pitchFamily="34" charset="0"/>
                        </a:rPr>
                        <a:t>sectoral</a:t>
                      </a:r>
                      <a:r>
                        <a:rPr kumimoji="0" lang="en-GB" sz="1600" kern="1200" dirty="0" smtClean="0">
                          <a:solidFill>
                            <a:schemeClr val="dk1"/>
                          </a:solidFill>
                          <a:latin typeface="Arial" pitchFamily="34" charset="0"/>
                          <a:ea typeface="+mn-ea"/>
                          <a:cs typeface="Arial" pitchFamily="34" charset="0"/>
                        </a:rPr>
                        <a:t> loses</a:t>
                      </a:r>
                      <a:endParaRPr kumimoji="0" lang="en-US" sz="1600"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2205">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2015</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2856</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26</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05</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408</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rtl="0" eaLnBrk="1" latinLnBrk="0" hangingPunct="1">
                        <a:lnSpc>
                          <a:spcPct val="100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10 Shops,</a:t>
                      </a:r>
                      <a:r>
                        <a:rPr kumimoji="0" lang="en-US" sz="1600" kern="1200" baseline="0" dirty="0" smtClean="0">
                          <a:solidFill>
                            <a:schemeClr val="dk1"/>
                          </a:solidFill>
                          <a:latin typeface="Arial" pitchFamily="34" charset="0"/>
                          <a:ea typeface="+mn-ea"/>
                          <a:cs typeface="Arial" pitchFamily="34" charset="0"/>
                        </a:rPr>
                        <a:t> 06 Cattle, </a:t>
                      </a:r>
                      <a:endParaRPr kumimoji="0" lang="en-US" sz="1600" kern="1200" dirty="0" smtClean="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27300">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2016</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2400"/>
                        </a:spcAft>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9024</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31</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21</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1409</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rtl="0" eaLnBrk="1" latinLnBrk="0" hangingPunct="1">
                        <a:lnSpc>
                          <a:spcPct val="100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43 shops, 21 Cattle</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27300">
                <a:tc>
                  <a:txBody>
                    <a:bodyPr/>
                    <a:lstStyle/>
                    <a:p>
                      <a:pPr marL="0" marR="0" algn="ctr" defTabSz="914400"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2017</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2400"/>
                        </a:spcAft>
                        <a:buClrTx/>
                        <a:buSzTx/>
                        <a:buFontTx/>
                        <a:buNone/>
                        <a:tabLst/>
                        <a:defRPr/>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smtClean="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228</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13</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5</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30</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2400"/>
                        </a:spcAft>
                        <a:buClrTx/>
                        <a:buSzTx/>
                        <a:buFontTx/>
                        <a:buNone/>
                        <a:tabLst/>
                        <a:defRPr/>
                      </a:pPr>
                      <a:r>
                        <a:rPr lang="en-US" sz="1600" dirty="0" smtClean="0">
                          <a:latin typeface="Arial" pitchFamily="34" charset="0"/>
                          <a:cs typeface="Arial" pitchFamily="34" charset="0"/>
                        </a:rPr>
                        <a:t>Infrastructure damages</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27300">
                <a:tc>
                  <a:txBody>
                    <a:bodyPr/>
                    <a:lstStyle/>
                    <a:p>
                      <a:pPr marL="0" marR="0" algn="ctr" defTabSz="914400"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2018</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2400"/>
                        </a:spcAft>
                        <a:buClrTx/>
                        <a:buSzTx/>
                        <a:buFontTx/>
                        <a:buNone/>
                        <a:tabLst/>
                        <a:defRPr/>
                      </a:pPr>
                      <a:r>
                        <a:rPr lang="en-US" sz="1600" dirty="0" smtClean="0">
                          <a:latin typeface="Arial" pitchFamily="34" charset="0"/>
                          <a:ea typeface="Calibri"/>
                          <a:cs typeface="Arial" pitchFamily="34" charset="0"/>
                        </a:rPr>
                        <a:t>All</a:t>
                      </a:r>
                      <a:r>
                        <a:rPr lang="en-US" sz="1600" baseline="0" dirty="0" smtClean="0">
                          <a:latin typeface="Arial" pitchFamily="34" charset="0"/>
                          <a:ea typeface="Calibri"/>
                          <a:cs typeface="Arial" pitchFamily="34" charset="0"/>
                        </a:rPr>
                        <a:t> Districts</a:t>
                      </a:r>
                      <a:endParaRPr lang="en-US" sz="1600" dirty="0" smtClean="0">
                        <a:latin typeface="Arial" pitchFamily="34" charset="0"/>
                        <a:ea typeface="Calibri"/>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448</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23</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31</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rtl="0" eaLnBrk="1" latinLnBrk="0" hangingPunct="1">
                        <a:lnSpc>
                          <a:spcPct val="115000"/>
                        </a:lnSpc>
                        <a:spcBef>
                          <a:spcPts val="0"/>
                        </a:spcBef>
                        <a:spcAft>
                          <a:spcPts val="2400"/>
                        </a:spcAft>
                      </a:pPr>
                      <a:r>
                        <a:rPr kumimoji="0" lang="en-US" sz="1600" kern="1200" dirty="0" smtClean="0">
                          <a:solidFill>
                            <a:schemeClr val="dk1"/>
                          </a:solidFill>
                          <a:latin typeface="Arial" pitchFamily="34" charset="0"/>
                          <a:ea typeface="+mn-ea"/>
                          <a:cs typeface="Arial" pitchFamily="34" charset="0"/>
                        </a:rPr>
                        <a:t>64</a:t>
                      </a:r>
                      <a:endParaRPr kumimoji="0" lang="en-US" sz="1600" kern="1200" dirty="0">
                        <a:solidFill>
                          <a:schemeClr val="dk1"/>
                        </a:solidFill>
                        <a:latin typeface="Arial" pitchFamily="34" charset="0"/>
                        <a:ea typeface="+mn-ea"/>
                        <a:cs typeface="Arial" pitchFamily="34" charset="0"/>
                      </a:endParaRP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2400"/>
                        </a:spcAft>
                        <a:buClrTx/>
                        <a:buSzTx/>
                        <a:buFontTx/>
                        <a:buNone/>
                        <a:tabLst/>
                        <a:defRPr/>
                      </a:pPr>
                      <a:r>
                        <a:rPr lang="en-US" sz="1400" dirty="0" smtClean="0">
                          <a:latin typeface="Arial" pitchFamily="34" charset="0"/>
                          <a:cs typeface="Arial" pitchFamily="34" charset="0"/>
                        </a:rPr>
                        <a:t>06 Vehicles,02 Cattle Sheds </a:t>
                      </a:r>
                    </a:p>
                  </a:txBody>
                  <a:tcPr marL="65598" marR="655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itle 3"/>
          <p:cNvSpPr txBox="1">
            <a:spLocks/>
          </p:cNvSpPr>
          <p:nvPr/>
        </p:nvSpPr>
        <p:spPr>
          <a:xfrm>
            <a:off x="437322" y="522515"/>
            <a:ext cx="9220200" cy="5539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40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Monsoon Disaster History</a:t>
            </a:r>
            <a:endParaRPr kumimoji="0" lang="en-US" sz="4000" b="1" i="0" u="none" strike="noStrike" kern="1200" cap="none" spc="-167" normalizeH="0" baseline="0" noProof="0" dirty="0" smtClean="0">
              <a:ln w="3175">
                <a:noFill/>
              </a:ln>
              <a:effectLst>
                <a:outerShdw blurRad="50800" dist="38100" dir="2700000" algn="tl" rotWithShape="0">
                  <a:prstClr val="black">
                    <a:alpha val="40000"/>
                  </a:prstClr>
                </a:outerShdw>
              </a:effectLst>
              <a:uLnTx/>
              <a:uFillTx/>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35280" y="1875048"/>
            <a:ext cx="9431572" cy="4874673"/>
          </a:xfrm>
        </p:spPr>
        <p:txBody>
          <a:bodyPr/>
          <a:lstStyle/>
          <a:p>
            <a:pPr marL="457200" indent="-457200" algn="just" eaLnBrk="1" hangingPunct="1">
              <a:spcBef>
                <a:spcPts val="200"/>
              </a:spcBef>
              <a:buFont typeface="Wingdings" pitchFamily="2" charset="2"/>
              <a:buChar char="Ø"/>
            </a:pPr>
            <a:r>
              <a:rPr lang="en-US" sz="2400" dirty="0" smtClean="0"/>
              <a:t>Most of the global models are indicating weak El-Nino conditions over Pacific Ocean and positive phase of Indian Ocean Dipole (IOD). Keeping in view, global and regional atmospheric circulations; following is the monsoon weather outlook for the year 2019.</a:t>
            </a:r>
          </a:p>
          <a:p>
            <a:pPr marL="457200" indent="-457200" algn="just" eaLnBrk="1" hangingPunct="1">
              <a:spcBef>
                <a:spcPts val="200"/>
              </a:spcBef>
              <a:buFont typeface="Wingdings" pitchFamily="2" charset="2"/>
              <a:buChar char="Ø"/>
            </a:pPr>
            <a:r>
              <a:rPr lang="en-US" sz="2400" dirty="0" smtClean="0"/>
              <a:t>Rainfall over the country as a whole for monsoon, 2019 (July-Sep) is likely to remain Near Normal. </a:t>
            </a:r>
          </a:p>
          <a:p>
            <a:pPr marL="457200" indent="-457200" algn="just" eaLnBrk="1" hangingPunct="1">
              <a:spcBef>
                <a:spcPts val="200"/>
              </a:spcBef>
              <a:buFont typeface="Wingdings" pitchFamily="2" charset="2"/>
              <a:buChar char="Ø"/>
            </a:pPr>
            <a:r>
              <a:rPr lang="en-US" sz="2400" dirty="0" smtClean="0"/>
              <a:t>Normal to above normal rainfall is expected in upper half of Pakistan due to strong incursion of monsoon currents and their interaction with westerly weather system. Extreme weather event is also expected during the period and may cause flooding in the rivers and its adjoining tributaries.</a:t>
            </a:r>
            <a:endParaRPr lang="en-US" sz="2400" b="1" dirty="0" smtClean="0">
              <a:solidFill>
                <a:srgbClr val="FF0000"/>
              </a:solidFill>
              <a:latin typeface="Arial" pitchFamily="34" charset="0"/>
              <a:cs typeface="Arial" pitchFamily="34" charset="0"/>
            </a:endParaRPr>
          </a:p>
        </p:txBody>
      </p:sp>
      <p:sp>
        <p:nvSpPr>
          <p:cNvPr id="5" name="Title 3"/>
          <p:cNvSpPr txBox="1">
            <a:spLocks/>
          </p:cNvSpPr>
          <p:nvPr/>
        </p:nvSpPr>
        <p:spPr>
          <a:xfrm>
            <a:off x="364435" y="557327"/>
            <a:ext cx="9220200" cy="4985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6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Monsoon 2019</a:t>
            </a:r>
          </a:p>
        </p:txBody>
      </p:sp>
      <p:sp>
        <p:nvSpPr>
          <p:cNvPr id="4" name="Title 3"/>
          <p:cNvSpPr txBox="1">
            <a:spLocks/>
          </p:cNvSpPr>
          <p:nvPr/>
        </p:nvSpPr>
        <p:spPr>
          <a:xfrm>
            <a:off x="473765" y="1169385"/>
            <a:ext cx="9220200" cy="443198"/>
          </a:xfrm>
          <a:prstGeom prst="rect">
            <a:avLst/>
          </a:prstGeom>
        </p:spPr>
        <p:txBody>
          <a:bodyPr vert="horz" wrap="square" lIns="0" tIns="0" rIns="0" bIns="0" rtlCol="0" anchor="t">
            <a:spAutoFit/>
          </a:bodyPr>
          <a:lstStyle/>
          <a:p>
            <a:pPr marL="0" marR="0" lvl="0" indent="0" algn="ctr" defTabSz="1018783" rtl="0" eaLnBrk="1" fontAlgn="auto" latinLnBrk="0" hangingPunct="1">
              <a:lnSpc>
                <a:spcPct val="90000"/>
              </a:lnSpc>
              <a:spcBef>
                <a:spcPct val="0"/>
              </a:spcBef>
              <a:spcAft>
                <a:spcPts val="0"/>
              </a:spcAft>
              <a:buClrTx/>
              <a:buSzTx/>
              <a:buFontTx/>
              <a:buNone/>
              <a:tabLst/>
              <a:defRPr/>
            </a:pPr>
            <a:r>
              <a:rPr lang="en-US" sz="3200" b="1" spc="-167" dirty="0" smtClean="0">
                <a:ln w="3175">
                  <a:noFill/>
                </a:ln>
                <a:effectLst>
                  <a:outerShdw blurRad="50800" dist="38100" dir="2700000" algn="tl" rotWithShape="0">
                    <a:prstClr val="black">
                      <a:alpha val="40000"/>
                    </a:prstClr>
                  </a:outerShdw>
                </a:effectLst>
                <a:latin typeface="Arial" pitchFamily="34" charset="0"/>
                <a:cs typeface="Arial" pitchFamily="34" charset="0"/>
              </a:rPr>
              <a:t>Weather Outlook for Monsoon 2019  (by PMD) </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7674</TotalTime>
  <Words>2429</Words>
  <Application>Microsoft Office PowerPoint</Application>
  <PresentationFormat>Custom</PresentationFormat>
  <Paragraphs>976</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Pixel</vt:lpstr>
      <vt:lpstr>Slide 1</vt:lpstr>
      <vt:lpstr>Monsoon Contingency Plan 2019</vt:lpstr>
      <vt:lpstr>Basic Statistics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Neovec Consultants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&amp; Management Skills</dc:title>
  <dc:creator>LEARN</dc:creator>
  <cp:lastModifiedBy>Iqbal Khan</cp:lastModifiedBy>
  <cp:revision>3704</cp:revision>
  <cp:lastPrinted>1601-01-01T00:00:00Z</cp:lastPrinted>
  <dcterms:created xsi:type="dcterms:W3CDTF">2007-05-22T05:40:53Z</dcterms:created>
  <dcterms:modified xsi:type="dcterms:W3CDTF">2019-06-21T11:18:05Z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