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576" r:id="rId2"/>
    <p:sldId id="263" r:id="rId3"/>
    <p:sldId id="507" r:id="rId4"/>
    <p:sldId id="580" r:id="rId5"/>
    <p:sldId id="581" r:id="rId6"/>
    <p:sldId id="582" r:id="rId7"/>
    <p:sldId id="583" r:id="rId8"/>
    <p:sldId id="636" r:id="rId9"/>
    <p:sldId id="585" r:id="rId10"/>
    <p:sldId id="587" r:id="rId11"/>
    <p:sldId id="586" r:id="rId12"/>
    <p:sldId id="600" r:id="rId13"/>
    <p:sldId id="592" r:id="rId14"/>
    <p:sldId id="596" r:id="rId15"/>
    <p:sldId id="625" r:id="rId16"/>
    <p:sldId id="626" r:id="rId17"/>
    <p:sldId id="627" r:id="rId18"/>
    <p:sldId id="595" r:id="rId19"/>
    <p:sldId id="624" r:id="rId20"/>
    <p:sldId id="812" r:id="rId21"/>
    <p:sldId id="813" r:id="rId22"/>
    <p:sldId id="814" r:id="rId23"/>
    <p:sldId id="815" r:id="rId24"/>
    <p:sldId id="816" r:id="rId25"/>
    <p:sldId id="811" r:id="rId26"/>
    <p:sldId id="637" r:id="rId27"/>
    <p:sldId id="638" r:id="rId28"/>
    <p:sldId id="639" r:id="rId29"/>
    <p:sldId id="590" r:id="rId30"/>
    <p:sldId id="591" r:id="rId31"/>
    <p:sldId id="604" r:id="rId32"/>
    <p:sldId id="366" r:id="rId33"/>
    <p:sldId id="622" r:id="rId34"/>
    <p:sldId id="623" r:id="rId35"/>
    <p:sldId id="620" r:id="rId36"/>
    <p:sldId id="621" r:id="rId37"/>
    <p:sldId id="606" r:id="rId38"/>
    <p:sldId id="593" r:id="rId39"/>
    <p:sldId id="570" r:id="rId40"/>
    <p:sldId id="628" r:id="rId41"/>
    <p:sldId id="611" r:id="rId42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eem" initials="z" lastIdx="2" clrIdx="0">
    <p:extLst>
      <p:ext uri="{19B8F6BF-5375-455C-9EA6-DF929625EA0E}">
        <p15:presenceInfo xmlns:p15="http://schemas.microsoft.com/office/powerpoint/2012/main" userId="zae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 frameSlides="1"/>
  <p:clrMru>
    <a:srgbClr val="339933"/>
    <a:srgbClr val="00CCFF"/>
    <a:srgbClr val="FF0000"/>
    <a:srgbClr val="00CC00"/>
    <a:srgbClr val="00CC66"/>
    <a:srgbClr val="0066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92754" autoAdjust="0"/>
  </p:normalViewPr>
  <p:slideViewPr>
    <p:cSldViewPr snapToGrid="0">
      <p:cViewPr varScale="1">
        <p:scale>
          <a:sx n="74" d="100"/>
          <a:sy n="74" d="100"/>
        </p:scale>
        <p:origin x="1812" y="5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6AD95-9502-45C0-8818-286CA58827D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6096622-89FB-40DF-8034-6660BC6FD66D}">
      <dgm:prSet phldrT="[Text]" custT="1"/>
      <dgm:spPr/>
      <dgm:t>
        <a:bodyPr/>
        <a:lstStyle/>
        <a:p>
          <a:endParaRPr lang="en-US" sz="2800" kern="1200" dirty="0">
            <a:latin typeface="Arial" pitchFamily="34" charset="0"/>
            <a:cs typeface="Arial" pitchFamily="34" charset="0"/>
          </a:endParaRPr>
        </a:p>
        <a:p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Federal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Level </a:t>
          </a:r>
        </a:p>
      </dgm:t>
    </dgm:pt>
    <dgm:pt modelId="{2D419B67-36D4-4E53-B297-014B87EEA054}" type="parTrans" cxnId="{FC5004F2-E860-4C52-9753-EF7F7330E3A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94E3075-64BB-4EE1-9A48-ED52D6B147F1}" type="sibTrans" cxnId="{FC5004F2-E860-4C52-9753-EF7F7330E3A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5847F8-5A59-4257-A554-B81BCC9DAF50}">
      <dgm:prSet phldrT="[Text]" custT="1"/>
      <dgm:spPr/>
      <dgm:t>
        <a:bodyPr/>
        <a:lstStyle/>
        <a:p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State Level </a:t>
          </a:r>
          <a:b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</a:br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(SDMA)</a:t>
          </a:r>
        </a:p>
      </dgm:t>
    </dgm:pt>
    <dgm:pt modelId="{CCD914C7-8D68-4A0F-89AD-0E115DC3225D}" type="parTrans" cxnId="{F9AD1B81-6B53-4D63-971D-2CEAD0F22F5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A823C3C-1F11-4415-A95F-42D01DFEA5C6}" type="sibTrans" cxnId="{F9AD1B81-6B53-4D63-971D-2CEAD0F22F5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C0D96DD-A127-4497-9448-DC0894B490C0}">
      <dgm:prSet phldrT="[Text]" custT="1"/>
      <dgm:spPr/>
      <dgm:t>
        <a:bodyPr/>
        <a:lstStyle/>
        <a:p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District Level</a:t>
          </a:r>
        </a:p>
        <a:p>
          <a:r>
            <a:rPr lang="en-US" sz="2200" b="1" kern="1200" dirty="0">
              <a:latin typeface="Arial" pitchFamily="34" charset="0"/>
              <a:cs typeface="Arial" pitchFamily="34" charset="0"/>
            </a:rPr>
            <a:t>(DDMAs)</a:t>
          </a:r>
          <a:endParaRPr lang="en-US" sz="22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7CF0356-832F-4EDA-8D3D-F99052792BF3}" type="parTrans" cxnId="{8C55B9A0-0B77-4AA2-8359-22FCCCC29291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CB5353D-B187-4D85-84E0-31325E738801}" type="sibTrans" cxnId="{8C55B9A0-0B77-4AA2-8359-22FCCCC29291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4B6A268-1ACC-4CEF-B012-31C65459756E}">
      <dgm:prSet custT="1"/>
      <dgm:spPr/>
      <dgm:t>
        <a:bodyPr/>
        <a:lstStyle/>
        <a:p>
          <a:r>
            <a:rPr lang="en-US" sz="2200" b="1" dirty="0">
              <a:effectLst/>
              <a:latin typeface="Arial" pitchFamily="34" charset="0"/>
              <a:cs typeface="Arial" pitchFamily="34" charset="0"/>
            </a:rPr>
            <a:t>Divisional Level</a:t>
          </a:r>
        </a:p>
      </dgm:t>
    </dgm:pt>
    <dgm:pt modelId="{05C97802-BC65-4506-B5F9-13BA962D89A6}" type="parTrans" cxnId="{3F7BA0FC-E578-48D0-8914-1EEFB409E3F1}">
      <dgm:prSet/>
      <dgm:spPr/>
      <dgm:t>
        <a:bodyPr/>
        <a:lstStyle/>
        <a:p>
          <a:endParaRPr lang="en-US" sz="2000"/>
        </a:p>
      </dgm:t>
    </dgm:pt>
    <dgm:pt modelId="{946DE6C1-9F9F-4299-A29C-BFF2AE43E495}" type="sibTrans" cxnId="{3F7BA0FC-E578-48D0-8914-1EEFB409E3F1}">
      <dgm:prSet/>
      <dgm:spPr/>
      <dgm:t>
        <a:bodyPr/>
        <a:lstStyle/>
        <a:p>
          <a:endParaRPr lang="en-US" sz="2000"/>
        </a:p>
      </dgm:t>
    </dgm:pt>
    <dgm:pt modelId="{C74FA59E-03A3-4E8B-B704-98A8CF0DD772}" type="pres">
      <dgm:prSet presAssocID="{EB26AD95-9502-45C0-8818-286CA58827DB}" presName="Name0" presStyleCnt="0">
        <dgm:presLayoutVars>
          <dgm:dir/>
          <dgm:animLvl val="lvl"/>
          <dgm:resizeHandles val="exact"/>
        </dgm:presLayoutVars>
      </dgm:prSet>
      <dgm:spPr/>
    </dgm:pt>
    <dgm:pt modelId="{82932D23-AA5F-4780-9CB8-74E7433D98F5}" type="pres">
      <dgm:prSet presAssocID="{86096622-89FB-40DF-8034-6660BC6FD66D}" presName="Name8" presStyleCnt="0"/>
      <dgm:spPr/>
    </dgm:pt>
    <dgm:pt modelId="{C35EE1AD-E1B0-4164-90E6-3D664E8818A3}" type="pres">
      <dgm:prSet presAssocID="{86096622-89FB-40DF-8034-6660BC6FD66D}" presName="level" presStyleLbl="node1" presStyleIdx="0" presStyleCnt="4" custScaleY="126470" custLinFactNeighborX="-352">
        <dgm:presLayoutVars>
          <dgm:chMax val="1"/>
          <dgm:bulletEnabled val="1"/>
        </dgm:presLayoutVars>
      </dgm:prSet>
      <dgm:spPr/>
    </dgm:pt>
    <dgm:pt modelId="{545099C4-5C05-484D-AD6A-13D7DE8AF559}" type="pres">
      <dgm:prSet presAssocID="{86096622-89FB-40DF-8034-6660BC6FD6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2CD739-8633-4709-B419-7B535CE29475}" type="pres">
      <dgm:prSet presAssocID="{4F5847F8-5A59-4257-A554-B81BCC9DAF50}" presName="Name8" presStyleCnt="0"/>
      <dgm:spPr/>
    </dgm:pt>
    <dgm:pt modelId="{3CA9FDC2-D0D6-4F05-A919-97D3CA44330C}" type="pres">
      <dgm:prSet presAssocID="{4F5847F8-5A59-4257-A554-B81BCC9DAF50}" presName="level" presStyleLbl="node1" presStyleIdx="1" presStyleCnt="4" custScaleY="105723">
        <dgm:presLayoutVars>
          <dgm:chMax val="1"/>
          <dgm:bulletEnabled val="1"/>
        </dgm:presLayoutVars>
      </dgm:prSet>
      <dgm:spPr/>
    </dgm:pt>
    <dgm:pt modelId="{47575928-34C4-4878-A26E-281133F24426}" type="pres">
      <dgm:prSet presAssocID="{4F5847F8-5A59-4257-A554-B81BCC9DAF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56621D-639D-43B3-AD14-F56BEED8236A}" type="pres">
      <dgm:prSet presAssocID="{94B6A268-1ACC-4CEF-B012-31C65459756E}" presName="Name8" presStyleCnt="0"/>
      <dgm:spPr/>
    </dgm:pt>
    <dgm:pt modelId="{FA068838-678A-4757-A29C-D2EA242C0E87}" type="pres">
      <dgm:prSet presAssocID="{94B6A268-1ACC-4CEF-B012-31C65459756E}" presName="level" presStyleLbl="node1" presStyleIdx="2" presStyleCnt="4" custScaleY="99544">
        <dgm:presLayoutVars>
          <dgm:chMax val="1"/>
          <dgm:bulletEnabled val="1"/>
        </dgm:presLayoutVars>
      </dgm:prSet>
      <dgm:spPr/>
    </dgm:pt>
    <dgm:pt modelId="{748E24EE-F00B-4FE1-A685-0D943C405DF1}" type="pres">
      <dgm:prSet presAssocID="{94B6A268-1ACC-4CEF-B012-31C6545975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E9A558-C692-4DCE-A285-F9753306216F}" type="pres">
      <dgm:prSet presAssocID="{0C0D96DD-A127-4497-9448-DC0894B490C0}" presName="Name8" presStyleCnt="0"/>
      <dgm:spPr/>
    </dgm:pt>
    <dgm:pt modelId="{EEEB538D-4597-45BC-9BFF-4F69EDA2F02E}" type="pres">
      <dgm:prSet presAssocID="{0C0D96DD-A127-4497-9448-DC0894B490C0}" presName="level" presStyleLbl="node1" presStyleIdx="3" presStyleCnt="4" custScaleY="88824">
        <dgm:presLayoutVars>
          <dgm:chMax val="1"/>
          <dgm:bulletEnabled val="1"/>
        </dgm:presLayoutVars>
      </dgm:prSet>
      <dgm:spPr/>
    </dgm:pt>
    <dgm:pt modelId="{56D1D7CE-7737-4683-BB0E-16703C18F64B}" type="pres">
      <dgm:prSet presAssocID="{0C0D96DD-A127-4497-9448-DC0894B490C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2F430A-A98D-490B-B423-EC2BACA513B8}" type="presOf" srcId="{86096622-89FB-40DF-8034-6660BC6FD66D}" destId="{C35EE1AD-E1B0-4164-90E6-3D664E8818A3}" srcOrd="0" destOrd="0" presId="urn:microsoft.com/office/officeart/2005/8/layout/pyramid1"/>
    <dgm:cxn modelId="{823CB719-0747-4D3E-A472-A126AA271A11}" type="presOf" srcId="{0C0D96DD-A127-4497-9448-DC0894B490C0}" destId="{EEEB538D-4597-45BC-9BFF-4F69EDA2F02E}" srcOrd="0" destOrd="0" presId="urn:microsoft.com/office/officeart/2005/8/layout/pyramid1"/>
    <dgm:cxn modelId="{5A90B144-0A8C-4E58-8FFE-D1F0A7006D5D}" type="presOf" srcId="{4F5847F8-5A59-4257-A554-B81BCC9DAF50}" destId="{3CA9FDC2-D0D6-4F05-A919-97D3CA44330C}" srcOrd="0" destOrd="0" presId="urn:microsoft.com/office/officeart/2005/8/layout/pyramid1"/>
    <dgm:cxn modelId="{4322BC51-766E-47D8-B9AF-36D423704564}" type="presOf" srcId="{EB26AD95-9502-45C0-8818-286CA58827DB}" destId="{C74FA59E-03A3-4E8B-B704-98A8CF0DD772}" srcOrd="0" destOrd="0" presId="urn:microsoft.com/office/officeart/2005/8/layout/pyramid1"/>
    <dgm:cxn modelId="{F9AD1B81-6B53-4D63-971D-2CEAD0F22F5A}" srcId="{EB26AD95-9502-45C0-8818-286CA58827DB}" destId="{4F5847F8-5A59-4257-A554-B81BCC9DAF50}" srcOrd="1" destOrd="0" parTransId="{CCD914C7-8D68-4A0F-89AD-0E115DC3225D}" sibTransId="{8A823C3C-1F11-4415-A95F-42D01DFEA5C6}"/>
    <dgm:cxn modelId="{B85D6C81-0A0E-4262-96C2-B6539F618F27}" type="presOf" srcId="{4F5847F8-5A59-4257-A554-B81BCC9DAF50}" destId="{47575928-34C4-4878-A26E-281133F24426}" srcOrd="1" destOrd="0" presId="urn:microsoft.com/office/officeart/2005/8/layout/pyramid1"/>
    <dgm:cxn modelId="{E814B785-91EE-4360-A11A-9BE5DBCD2616}" type="presOf" srcId="{86096622-89FB-40DF-8034-6660BC6FD66D}" destId="{545099C4-5C05-484D-AD6A-13D7DE8AF559}" srcOrd="1" destOrd="0" presId="urn:microsoft.com/office/officeart/2005/8/layout/pyramid1"/>
    <dgm:cxn modelId="{8C55B9A0-0B77-4AA2-8359-22FCCCC29291}" srcId="{EB26AD95-9502-45C0-8818-286CA58827DB}" destId="{0C0D96DD-A127-4497-9448-DC0894B490C0}" srcOrd="3" destOrd="0" parTransId="{F7CF0356-832F-4EDA-8D3D-F99052792BF3}" sibTransId="{4CB5353D-B187-4D85-84E0-31325E738801}"/>
    <dgm:cxn modelId="{4CCED7A1-591B-4C34-9765-ED94F92655B8}" type="presOf" srcId="{94B6A268-1ACC-4CEF-B012-31C65459756E}" destId="{748E24EE-F00B-4FE1-A685-0D943C405DF1}" srcOrd="1" destOrd="0" presId="urn:microsoft.com/office/officeart/2005/8/layout/pyramid1"/>
    <dgm:cxn modelId="{50D0ADAE-81CE-4190-A816-0B95D4943300}" type="presOf" srcId="{94B6A268-1ACC-4CEF-B012-31C65459756E}" destId="{FA068838-678A-4757-A29C-D2EA242C0E87}" srcOrd="0" destOrd="0" presId="urn:microsoft.com/office/officeart/2005/8/layout/pyramid1"/>
    <dgm:cxn modelId="{B110B5D5-D020-4355-A348-E93F51D0EAED}" type="presOf" srcId="{0C0D96DD-A127-4497-9448-DC0894B490C0}" destId="{56D1D7CE-7737-4683-BB0E-16703C18F64B}" srcOrd="1" destOrd="0" presId="urn:microsoft.com/office/officeart/2005/8/layout/pyramid1"/>
    <dgm:cxn modelId="{FC5004F2-E860-4C52-9753-EF7F7330E3A2}" srcId="{EB26AD95-9502-45C0-8818-286CA58827DB}" destId="{86096622-89FB-40DF-8034-6660BC6FD66D}" srcOrd="0" destOrd="0" parTransId="{2D419B67-36D4-4E53-B297-014B87EEA054}" sibTransId="{C94E3075-64BB-4EE1-9A48-ED52D6B147F1}"/>
    <dgm:cxn modelId="{3F7BA0FC-E578-48D0-8914-1EEFB409E3F1}" srcId="{EB26AD95-9502-45C0-8818-286CA58827DB}" destId="{94B6A268-1ACC-4CEF-B012-31C65459756E}" srcOrd="2" destOrd="0" parTransId="{05C97802-BC65-4506-B5F9-13BA962D89A6}" sibTransId="{946DE6C1-9F9F-4299-A29C-BFF2AE43E495}"/>
    <dgm:cxn modelId="{6B388F62-52ED-4256-A53E-0297C4A60AC1}" type="presParOf" srcId="{C74FA59E-03A3-4E8B-B704-98A8CF0DD772}" destId="{82932D23-AA5F-4780-9CB8-74E7433D98F5}" srcOrd="0" destOrd="0" presId="urn:microsoft.com/office/officeart/2005/8/layout/pyramid1"/>
    <dgm:cxn modelId="{D95E4E65-DAC0-41FB-990E-CEFCB3D8FFD3}" type="presParOf" srcId="{82932D23-AA5F-4780-9CB8-74E7433D98F5}" destId="{C35EE1AD-E1B0-4164-90E6-3D664E8818A3}" srcOrd="0" destOrd="0" presId="urn:microsoft.com/office/officeart/2005/8/layout/pyramid1"/>
    <dgm:cxn modelId="{341BAECB-6F86-4403-AF16-E1523144A434}" type="presParOf" srcId="{82932D23-AA5F-4780-9CB8-74E7433D98F5}" destId="{545099C4-5C05-484D-AD6A-13D7DE8AF559}" srcOrd="1" destOrd="0" presId="urn:microsoft.com/office/officeart/2005/8/layout/pyramid1"/>
    <dgm:cxn modelId="{E537847E-C3BE-4845-9F5E-B4084C40E940}" type="presParOf" srcId="{C74FA59E-03A3-4E8B-B704-98A8CF0DD772}" destId="{612CD739-8633-4709-B419-7B535CE29475}" srcOrd="1" destOrd="0" presId="urn:microsoft.com/office/officeart/2005/8/layout/pyramid1"/>
    <dgm:cxn modelId="{24CB21A6-F889-4E81-86AF-896A5DA5A03D}" type="presParOf" srcId="{612CD739-8633-4709-B419-7B535CE29475}" destId="{3CA9FDC2-D0D6-4F05-A919-97D3CA44330C}" srcOrd="0" destOrd="0" presId="urn:microsoft.com/office/officeart/2005/8/layout/pyramid1"/>
    <dgm:cxn modelId="{63E72575-7D65-4567-A549-04F52DDDD35E}" type="presParOf" srcId="{612CD739-8633-4709-B419-7B535CE29475}" destId="{47575928-34C4-4878-A26E-281133F24426}" srcOrd="1" destOrd="0" presId="urn:microsoft.com/office/officeart/2005/8/layout/pyramid1"/>
    <dgm:cxn modelId="{D9C0D797-D764-4B94-9313-DDDBCEE20A21}" type="presParOf" srcId="{C74FA59E-03A3-4E8B-B704-98A8CF0DD772}" destId="{6656621D-639D-43B3-AD14-F56BEED8236A}" srcOrd="2" destOrd="0" presId="urn:microsoft.com/office/officeart/2005/8/layout/pyramid1"/>
    <dgm:cxn modelId="{B8E55E6F-A001-4AE5-9CB1-1B4D82D62501}" type="presParOf" srcId="{6656621D-639D-43B3-AD14-F56BEED8236A}" destId="{FA068838-678A-4757-A29C-D2EA242C0E87}" srcOrd="0" destOrd="0" presId="urn:microsoft.com/office/officeart/2005/8/layout/pyramid1"/>
    <dgm:cxn modelId="{690D5223-6524-43B0-855B-307C11BE3ADF}" type="presParOf" srcId="{6656621D-639D-43B3-AD14-F56BEED8236A}" destId="{748E24EE-F00B-4FE1-A685-0D943C405DF1}" srcOrd="1" destOrd="0" presId="urn:microsoft.com/office/officeart/2005/8/layout/pyramid1"/>
    <dgm:cxn modelId="{456DE797-4EBA-4780-BE24-E312745D14C2}" type="presParOf" srcId="{C74FA59E-03A3-4E8B-B704-98A8CF0DD772}" destId="{A7E9A558-C692-4DCE-A285-F9753306216F}" srcOrd="3" destOrd="0" presId="urn:microsoft.com/office/officeart/2005/8/layout/pyramid1"/>
    <dgm:cxn modelId="{14ABDBB2-FA56-4131-ADC7-B193EF5494F9}" type="presParOf" srcId="{A7E9A558-C692-4DCE-A285-F9753306216F}" destId="{EEEB538D-4597-45BC-9BFF-4F69EDA2F02E}" srcOrd="0" destOrd="0" presId="urn:microsoft.com/office/officeart/2005/8/layout/pyramid1"/>
    <dgm:cxn modelId="{DA22D3CC-72E0-4FC4-987C-CDB31ED0D044}" type="presParOf" srcId="{A7E9A558-C692-4DCE-A285-F9753306216F}" destId="{56D1D7CE-7737-4683-BB0E-16703C18F6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EE1AD-E1B0-4164-90E6-3D664E8818A3}">
      <dsp:nvSpPr>
        <dsp:cNvPr id="0" name=""/>
        <dsp:cNvSpPr/>
      </dsp:nvSpPr>
      <dsp:spPr>
        <a:xfrm>
          <a:off x="3106565" y="0"/>
          <a:ext cx="2679989" cy="1522627"/>
        </a:xfrm>
        <a:prstGeom prst="trapezoid">
          <a:avLst>
            <a:gd name="adj" fmla="val 8800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Federal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Level </a:t>
          </a:r>
        </a:p>
      </dsp:txBody>
      <dsp:txXfrm>
        <a:off x="3106565" y="0"/>
        <a:ext cx="2679989" cy="1522627"/>
      </dsp:txXfrm>
    </dsp:sp>
    <dsp:sp modelId="{3CA9FDC2-D0D6-4F05-A919-97D3CA44330C}">
      <dsp:nvSpPr>
        <dsp:cNvPr id="0" name=""/>
        <dsp:cNvSpPr/>
      </dsp:nvSpPr>
      <dsp:spPr>
        <a:xfrm>
          <a:off x="1995826" y="1522627"/>
          <a:ext cx="4920336" cy="1272845"/>
        </a:xfrm>
        <a:prstGeom prst="trapezoid">
          <a:avLst>
            <a:gd name="adj" fmla="val 88005"/>
          </a:avLst>
        </a:prstGeom>
        <a:solidFill>
          <a:schemeClr val="accent5">
            <a:hueOff val="0"/>
            <a:satOff val="-24955"/>
            <a:lumOff val="-87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State Level </a:t>
          </a:r>
          <a:b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</a:br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(SDMA)</a:t>
          </a:r>
        </a:p>
      </dsp:txBody>
      <dsp:txXfrm>
        <a:off x="2856885" y="1522627"/>
        <a:ext cx="3198218" cy="1272845"/>
      </dsp:txXfrm>
    </dsp:sp>
    <dsp:sp modelId="{FA068838-678A-4757-A29C-D2EA242C0E87}">
      <dsp:nvSpPr>
        <dsp:cNvPr id="0" name=""/>
        <dsp:cNvSpPr/>
      </dsp:nvSpPr>
      <dsp:spPr>
        <a:xfrm>
          <a:off x="941122" y="2795473"/>
          <a:ext cx="7029744" cy="1198453"/>
        </a:xfrm>
        <a:prstGeom prst="trapezoid">
          <a:avLst>
            <a:gd name="adj" fmla="val 88005"/>
          </a:avLst>
        </a:prstGeom>
        <a:solidFill>
          <a:schemeClr val="accent5">
            <a:hueOff val="0"/>
            <a:satOff val="-49911"/>
            <a:lumOff val="-17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/>
              <a:latin typeface="Arial" pitchFamily="34" charset="0"/>
              <a:cs typeface="Arial" pitchFamily="34" charset="0"/>
            </a:rPr>
            <a:t>Divisional Level</a:t>
          </a:r>
        </a:p>
      </dsp:txBody>
      <dsp:txXfrm>
        <a:off x="2171327" y="2795473"/>
        <a:ext cx="4569334" cy="1198453"/>
      </dsp:txXfrm>
    </dsp:sp>
    <dsp:sp modelId="{EEEB538D-4597-45BC-9BFF-4F69EDA2F02E}">
      <dsp:nvSpPr>
        <dsp:cNvPr id="0" name=""/>
        <dsp:cNvSpPr/>
      </dsp:nvSpPr>
      <dsp:spPr>
        <a:xfrm>
          <a:off x="0" y="3993926"/>
          <a:ext cx="8911989" cy="1069391"/>
        </a:xfrm>
        <a:prstGeom prst="trapezoid">
          <a:avLst>
            <a:gd name="adj" fmla="val 88005"/>
          </a:avLst>
        </a:prstGeom>
        <a:solidFill>
          <a:schemeClr val="accent5">
            <a:hueOff val="0"/>
            <a:satOff val="-74866"/>
            <a:lumOff val="-2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itchFamily="34" charset="0"/>
              <a:ea typeface="+mn-ea"/>
              <a:cs typeface="Arial" pitchFamily="34" charset="0"/>
            </a:rPr>
            <a:t>District Level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itchFamily="34" charset="0"/>
              <a:cs typeface="Arial" pitchFamily="34" charset="0"/>
            </a:rPr>
            <a:t>(DDMAs)</a:t>
          </a:r>
          <a:endParaRPr lang="en-US" sz="22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559598" y="3993926"/>
        <a:ext cx="5792792" cy="106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D95999-8915-47C2-8205-17227F6A4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696913"/>
            <a:ext cx="45100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863B61-94F6-4D56-A4FB-6A02DE52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20AB3-B769-41E4-BEDF-F5DBEFC85A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04097F2-85C3-4205-8B1F-88E34276C25D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1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50AA264-C061-4C59-9FAD-5632344F68F2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3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0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BE7F8A3-1115-42F5-801C-5BDFB1EF0E1A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B1527-4412-44D3-A57F-C1418973254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856038" cy="777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 defTabSz="1019175" eaLnBrk="1" hangingPunct="1">
              <a:defRPr/>
            </a:pPr>
            <a:endParaRPr lang="en-GB" sz="2700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hidden">
          <a:xfrm>
            <a:off x="1887538" y="2849563"/>
            <a:ext cx="8170862" cy="28717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defTabSz="1019175" eaLnBrk="1" hangingPunct="1">
              <a:defRPr/>
            </a:pPr>
            <a:endParaRPr lang="en-GB" sz="2700">
              <a:latin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2143125"/>
            <a:ext cx="3154363" cy="3578225"/>
            <a:chOff x="0" y="672"/>
            <a:chExt cx="1806" cy="198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4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4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4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4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268663" y="3006725"/>
            <a:ext cx="6621462" cy="2503488"/>
          </a:xfrm>
        </p:spPr>
        <p:txBody>
          <a:bodyPr/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68663" y="4835525"/>
            <a:ext cx="6621462" cy="1987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032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79B3-97BB-4234-BD83-A676E2B92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A5EE-60DB-4F43-AE7C-44A5B91C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517525"/>
            <a:ext cx="2262188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17525"/>
            <a:ext cx="6637337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4C738-EFB3-4558-B54B-C27E946E4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7525"/>
            <a:ext cx="9051925" cy="1555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2244725"/>
            <a:ext cx="4449762" cy="4405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4725"/>
            <a:ext cx="4449763" cy="4405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B02C-6CBB-4895-94BF-5053047C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7525"/>
            <a:ext cx="9051925" cy="1555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2244725"/>
            <a:ext cx="9051925" cy="44053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F832-905B-4A1D-9F22-6D3052B8C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517525"/>
            <a:ext cx="9051925" cy="613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FFB8-ECB7-4AC4-AE1C-13DCF5C26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3238" y="517525"/>
            <a:ext cx="9051925" cy="1555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2244725"/>
            <a:ext cx="4449762" cy="2125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244725"/>
            <a:ext cx="4449763" cy="2125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8" y="4522788"/>
            <a:ext cx="4449762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522788"/>
            <a:ext cx="4449763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BD5A-F19B-4D54-805A-B904B44F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7525"/>
            <a:ext cx="9051925" cy="1555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244725"/>
            <a:ext cx="4449762" cy="4405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244725"/>
            <a:ext cx="4449763" cy="2125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522788"/>
            <a:ext cx="4449763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D698-1769-4338-ABA6-A3AD2B8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0141-2347-4CA1-872E-A503B097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C401-9058-410D-A7F9-D6DFE1AA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244725"/>
            <a:ext cx="4449762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4725"/>
            <a:ext cx="4449763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93B9-C68E-41B2-A44A-7A42E8BB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C487-769F-4EC3-977D-CE28CA44A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0A17-464D-408F-AA86-D18B0279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22B-7017-4D2E-B67A-A310EFE5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8838" y="7081838"/>
            <a:ext cx="2346325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6215-C879-4BC5-BB48-8FAD8D9E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503238" y="7078663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3075" name="Group 35"/>
          <p:cNvGrpSpPr>
            <a:grpSpLocks/>
          </p:cNvGrpSpPr>
          <p:nvPr/>
        </p:nvGrpSpPr>
        <p:grpSpPr bwMode="auto">
          <a:xfrm>
            <a:off x="0" y="0"/>
            <a:ext cx="10058400" cy="619125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82" tIns="50941" rIns="101882" bIns="50941" anchor="ctr"/>
            <a:lstStyle/>
            <a:p>
              <a:pPr algn="ctr"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5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5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 sz="27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/>
            <a:lstStyle/>
            <a:p>
              <a:pPr defTabSz="1019175" eaLnBrk="1" hangingPunct="1"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</p:grpSp>
      <p:sp>
        <p:nvSpPr>
          <p:cNvPr id="307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17525"/>
            <a:ext cx="90519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244725"/>
            <a:ext cx="90519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 userDrawn="1"/>
        </p:nvSpPr>
        <p:spPr bwMode="auto">
          <a:xfrm>
            <a:off x="776288" y="120650"/>
            <a:ext cx="38179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defTabSz="1019175">
              <a:defRPr/>
            </a:pPr>
            <a:r>
              <a:rPr lang="en-US" sz="1600" b="1">
                <a:solidFill>
                  <a:srgbClr val="FFFFFF"/>
                </a:solidFill>
              </a:rPr>
              <a:t>State Disaster Management Authority</a:t>
            </a:r>
            <a:endParaRPr lang="en-GB" sz="1600" b="1">
              <a:solidFill>
                <a:srgbClr val="FFFFFF"/>
              </a:solidFill>
            </a:endParaRPr>
          </a:p>
        </p:txBody>
      </p:sp>
      <p:sp>
        <p:nvSpPr>
          <p:cNvPr id="38960" name="Line 48"/>
          <p:cNvSpPr>
            <a:spLocks noChangeShapeType="1"/>
          </p:cNvSpPr>
          <p:nvPr userDrawn="1"/>
        </p:nvSpPr>
        <p:spPr bwMode="auto">
          <a:xfrm>
            <a:off x="0" y="7518400"/>
            <a:ext cx="10058400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61" name="Line 49"/>
          <p:cNvSpPr>
            <a:spLocks noChangeShapeType="1"/>
          </p:cNvSpPr>
          <p:nvPr userDrawn="1"/>
        </p:nvSpPr>
        <p:spPr bwMode="auto">
          <a:xfrm>
            <a:off x="0" y="7551738"/>
            <a:ext cx="10058400" cy="0"/>
          </a:xfrm>
          <a:prstGeom prst="line">
            <a:avLst/>
          </a:prstGeom>
          <a:noFill/>
          <a:ln w="1587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63" name="Text Box 51"/>
          <p:cNvSpPr txBox="1">
            <a:spLocks noChangeArrowheads="1"/>
          </p:cNvSpPr>
          <p:nvPr userDrawn="1"/>
        </p:nvSpPr>
        <p:spPr bwMode="auto">
          <a:xfrm>
            <a:off x="2589213" y="7519988"/>
            <a:ext cx="4826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 defTabSz="1019175">
              <a:defRPr/>
            </a:pPr>
            <a:r>
              <a:rPr lang="en-US" sz="1100" b="1" dirty="0"/>
              <a:t>State Disaster Management Authority, AJ&amp;K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ransition spd="med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640840"/>
            <a:ext cx="8549640" cy="48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3200" b="1" kern="0" dirty="0">
              <a:solidFill>
                <a:srgbClr val="00A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66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0058400" cy="111838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SDMA chalked out Monsoon Contingency Plan–2020 in consultation with all DDMAs, line departments and  other stakeholders, keeping in view the worst case scenario and past experience. </a:t>
            </a:r>
          </a:p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45910" y="2306473"/>
          <a:ext cx="8911989" cy="506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25446" y="637153"/>
            <a:ext cx="92202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Plan Methodology</a:t>
            </a:r>
            <a:endParaRPr kumimoji="0" lang="en-US" sz="44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36482" y="1239703"/>
            <a:ext cx="9616965" cy="5418675"/>
          </a:xfrm>
        </p:spPr>
        <p:txBody>
          <a:bodyPr/>
          <a:lstStyle/>
          <a:p>
            <a:pPr marL="457200" indent="-457200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District plans prepared and presented in State level Monsoon  Coordination meeting held on 9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June 2021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State level Monsoon Contingency Plan prepared and submitted for approval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All the stakeholders directed to ensure better preparedness and requisite mitigation measures</a:t>
            </a:r>
          </a:p>
          <a:p>
            <a:pPr marL="457200" indent="-457200" algn="just" eaLnBrk="1" hangingPunct="1"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Plan with necessary directions be disseminated to all line departments and concerned stakeholders to cope with any emergency  situation in the coming Monsoon season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25446" y="583322"/>
            <a:ext cx="92202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Plan Approval/Dissemination 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38854"/>
              </p:ext>
            </p:extLst>
          </p:nvPr>
        </p:nvGraphicFramePr>
        <p:xfrm>
          <a:off x="142504" y="947792"/>
          <a:ext cx="9726709" cy="66264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3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Sr. </a:t>
                      </a:r>
                      <a:endParaRPr lang="en-US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Vulnerable Families</a:t>
                      </a:r>
                      <a:endParaRPr lang="en-US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Vulnerable Areas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Muzaffarabad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Lower Plate Walkway,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Taali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Shahsultan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Saheli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Sarkar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Bridge,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Gulshan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Allodin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Tariqabad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ManakPayeyan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Jehlum</a:t>
                      </a: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Valley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Khilana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Gujarbandi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Chakhama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Hattian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Chikar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Banna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Lamnia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Salmia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Saina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Daman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Neelum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Chilihana,Katha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Semari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Jura,Sosal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Laswa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Sharda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algn="just"/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Kharigam,Surgan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Bakwali,Gamote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Rawalakot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Harkarian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Dharian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Zeerian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Chak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Potha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Kanoli,Numal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Miana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Mora,Beroti,Bandi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Dhalkot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Bagh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Grid Colony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Bagh,Refugee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Camp,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Mang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Bajri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95300" marR="0" lvl="0" indent="-4953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Village Bees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Bagla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Thub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Village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Minhasa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Mala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Bagla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495300" marR="0" lvl="0" indent="-4953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Salian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Dhondan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Dhirkot,Gojar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Kohallah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Haveli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Chanjal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Bahdi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Jokan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Quaid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-Abad,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Hillan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Kalamulla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Khurshidabad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Sudhnoti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Pallandri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Trarkhal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Road,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Pallandri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Rawalpindi Road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Mirpur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Sahang,Khliqabad,Jatlan,Newcxity,Pullmanda,Khari,Kharrak,Nakka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Bhimber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Bhimber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City,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Ghura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Din,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Randyam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Kasghuma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Smahni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Choki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Tonin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Barnala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Kadhala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Lakarmandi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Kotli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Thalair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Colony,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Dakhari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Juzwi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Mandi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Choch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Holar,Majjan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Jahndroot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Manoli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Nala,Nala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Nala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Kala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Dabb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2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14345</a:t>
                      </a:r>
                    </a:p>
                  </a:txBody>
                  <a:tcPr marL="9111" marR="9111" marT="10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0" y="498764"/>
            <a:ext cx="100584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Overall Anticipated Caseload</a:t>
            </a:r>
            <a:endParaRPr kumimoji="0" lang="en-US" sz="32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9735"/>
            <a:ext cx="9839739" cy="5801715"/>
          </a:xfrm>
        </p:spPr>
        <p:txBody>
          <a:bodyPr/>
          <a:lstStyle/>
          <a:p>
            <a:pPr marL="274320" indent="-274320"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SDMA will play a lead role during monsoon emergency in AJK - focal point for coordination</a:t>
            </a:r>
          </a:p>
          <a:p>
            <a:pPr marL="274320" indent="-274320"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State level Emergency Operation Center (SEOC) will remain active and operational 24/07 for coordination among all the districts</a:t>
            </a:r>
          </a:p>
          <a:p>
            <a:pPr marL="274320" indent="-274320"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SEOC will keep close contact with Pakistan MET department, NDMA, Pakistan Army, UN agencies, Red Crescent and all other concerned stakeholders</a:t>
            </a:r>
          </a:p>
          <a:p>
            <a:pPr marL="274320" indent="-274320"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District control rooms have been established by DDMA’s and will  remain active and operational round the clock </a:t>
            </a:r>
          </a:p>
          <a:p>
            <a:pPr marL="274320" indent="-274320"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All the departments have their own contingency plans &amp; control rooms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25445" y="601527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Response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887" y="1318088"/>
            <a:ext cx="9985513" cy="332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442198" marR="0" lvl="0" indent="-442198" algn="l" defTabSz="101878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Coordination and Operation</a:t>
            </a:r>
          </a:p>
        </p:txBody>
      </p:sp>
      <p:pic>
        <p:nvPicPr>
          <p:cNvPr id="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834719"/>
            <a:ext cx="9912626" cy="4488872"/>
          </a:xfrm>
        </p:spPr>
        <p:txBody>
          <a:bodyPr/>
          <a:lstStyle/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Rescue Operation 				(1122, Police, Army)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Re-opening of Road Communication 	(Works Dept,Army,NHA)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Food Security for affected population 	(Food Dept, SDMA)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Provision of Health Services 		(Health, NGOs)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Emergency Response Stockpiling 		(NDMA,SDMA, PRCS)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IDP Camps and Emergency Shelters 	(DDMA, PRCS, NGOs)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WASH and WATSAN Facilities in Relief Camps (Local Govt,NGOs)</a:t>
            </a:r>
          </a:p>
          <a:p>
            <a:pPr marL="457200" lvl="0" indent="-457200">
              <a:spcBef>
                <a:spcPts val="24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Food and Non-food items for IDPs		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SDMA,Food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Dept,NGOs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1890" y="710341"/>
            <a:ext cx="9408141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Anticipated Flood Response Measures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8129" y="1306547"/>
          <a:ext cx="9737767" cy="6032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atin typeface="Arial" pitchFamily="34" charset="0"/>
                          <a:cs typeface="Arial" pitchFamily="34" charset="0"/>
                        </a:rPr>
                        <a:t>SDMA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Coordination with NDMA/Federal Govt.  entities and  Allied Departments NGOs/INGOs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Provision of Logistic Support to all  DDMAs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To ensure follow ups and monitoring of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emergency response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activities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atin typeface="Arial" pitchFamily="34" charset="0"/>
                          <a:cs typeface="Arial" pitchFamily="34" charset="0"/>
                        </a:rPr>
                        <a:t>District Administration/ DDMA s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To ensure effective dissemination of Early Warnings, Evacuation of  affected/distressed population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Camp Management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Provision of Food &amp; Non Food Items in the camps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Coordination with relevant departments for timely clearing  of roads and communication facilities</a:t>
                      </a: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latin typeface="Arial" pitchFamily="34" charset="0"/>
                          <a:cs typeface="Arial" pitchFamily="34" charset="0"/>
                        </a:rPr>
                        <a:t>To ensure provision of essential services including health and relief services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atin typeface="Arial" pitchFamily="34" charset="0"/>
                          <a:cs typeface="Arial" pitchFamily="34" charset="0"/>
                        </a:rPr>
                        <a:t>Pakistan Army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extend support in search &amp; rescue operations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Clearance &amp; Rehabilitation of Road communications when and where ever  their support is needed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atin typeface="Arial" pitchFamily="34" charset="0"/>
                          <a:cs typeface="Arial" pitchFamily="34" charset="0"/>
                        </a:rPr>
                        <a:t>Health Department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ensure First Aid, all preventive measures and provision of  medicines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Establishment of Medical Camps and provision of Ambulance Service 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atin typeface="Arial" pitchFamily="34" charset="0"/>
                          <a:cs typeface="Arial" pitchFamily="34" charset="0"/>
                        </a:rPr>
                        <a:t>Civil Defence/ Rescue 1122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spc="-30" dirty="0">
                          <a:latin typeface="Arial" pitchFamily="34" charset="0"/>
                          <a:cs typeface="Arial" pitchFamily="34" charset="0"/>
                        </a:rPr>
                        <a:t>Fire Fighting, Search &amp; Rescue</a:t>
                      </a:r>
                      <a:r>
                        <a:rPr lang="en-US" sz="1600" b="1" kern="1200" spc="-30" baseline="0" dirty="0">
                          <a:latin typeface="Arial" pitchFamily="34" charset="0"/>
                          <a:cs typeface="Arial" pitchFamily="34" charset="0"/>
                        </a:rPr>
                        <a:t> operations by utilizing capacity of Municipalities and Development Authorities in case of emergency spill over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spc="-30" baseline="0" dirty="0">
                          <a:latin typeface="Arial" pitchFamily="34" charset="0"/>
                          <a:cs typeface="Arial" pitchFamily="34" charset="0"/>
                        </a:rPr>
                        <a:t>Establishment of Flood Emergency Control  Cell in respective districts</a:t>
                      </a:r>
                    </a:p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1200" spc="-30" baseline="0" dirty="0">
                          <a:latin typeface="Arial" pitchFamily="34" charset="0"/>
                          <a:cs typeface="Arial" pitchFamily="34" charset="0"/>
                        </a:rPr>
                        <a:t>Keeping the volunteers on alert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981310" y="6883296"/>
            <a:ext cx="1005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534389"/>
            <a:ext cx="100584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Roles and Responsibilities of Stakeholders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1881" y="1180393"/>
          <a:ext cx="9488384" cy="63368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148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Police 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Maintenance of Law &amp; Order Situation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support in Dissemination of Early Warnings by DDMAs 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Assist the Search and Rescue operations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51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&amp;W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Clearance &amp; Rehabilitation of Roads &amp; Removal of Debris/Slides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827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NHA /FWO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Clearance of slides and Rehabilitation of Road communications 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under their operation and control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190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 Department 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Maintenance of power transmission lines to ensure un-interrupted electricity supply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Education Department 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Provision of  School Buildings for temporary setting up of IDPs camps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134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Utility Stores Corporation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Supply of Food Items at short notice by SDMA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653"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UN/INGOs/NGOs 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coordinate and provide active support to SDMA for assessment and evacuation of vulnerable families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Provision of Food &amp; NFIs, Tents &amp; Medicines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Provision of WASH &amp; WATSAN Facilities for IDPs</a:t>
                      </a:r>
                    </a:p>
                    <a:p>
                      <a:pPr marL="274320" marR="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900" b="1" kern="1200" spc="-3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ensure all types of humanitarian assistance as per mandate and resource availability</a:t>
                      </a:r>
                    </a:p>
                  </a:txBody>
                  <a:tcPr marL="64692" marR="64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0" y="522509"/>
            <a:ext cx="100584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Roles and Responsibilities of Stakeholders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693033" y="6926041"/>
            <a:ext cx="1005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8130" y="1282890"/>
          <a:ext cx="9666514" cy="60596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8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Food Department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kern="1200" dirty="0"/>
                        <a:t>Keeping stock of wheat</a:t>
                      </a:r>
                      <a:r>
                        <a:rPr lang="en-US" sz="1800" b="1" kern="1200" baseline="0" dirty="0"/>
                        <a:t> available as per the requirement at various places in the State</a:t>
                      </a:r>
                      <a:endParaRPr lang="en-US" sz="1800" b="1" kern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 Department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kern="1200" dirty="0"/>
                        <a:t>Broadcast advance warnings to sensitize the public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kern="1200" dirty="0"/>
                        <a:t>Guide the public about the nearby safer places, routes and other precautionary measures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kern="1200" dirty="0"/>
                        <a:t>Publication of the flood-related reports on daily-basis in the local, regional and national newspapers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kern="1200" dirty="0"/>
                        <a:t>Arrange press briefings/press conferences for any officer/official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 Government &amp; Rural Development Department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Arrange potable drinking water and sanitation facilities for flood</a:t>
                      </a:r>
                      <a:r>
                        <a:rPr lang="en-US" sz="1800" b="1" baseline="0" dirty="0"/>
                        <a:t> affected areas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Arrange for the removal of carcasses and debris after floods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Immediate restoration of water supply, sanitation, cause ways, culverts, links roads, street lights and public latrines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Coordinate with humanitarian agencies </a:t>
                      </a:r>
                      <a:r>
                        <a:rPr lang="en-US" sz="1800" b="1" baseline="0" dirty="0" err="1"/>
                        <a:t>i.e</a:t>
                      </a:r>
                      <a:r>
                        <a:rPr lang="en-US" sz="1800" b="1" baseline="0" dirty="0"/>
                        <a:t>, INGOs, NGOs and UN agencies to make up the short falls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Arrange for requisite Water and Sanitation in all the earmarked evacuation centers in coordination with education department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Board of Revenue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tc>
                  <a:txBody>
                    <a:bodyPr/>
                    <a:lstStyle/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Recovery Need</a:t>
                      </a:r>
                      <a:r>
                        <a:rPr lang="en-US" sz="1800" b="1" baseline="0" dirty="0"/>
                        <a:t> Assessment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Damage Need Assessment</a:t>
                      </a:r>
                    </a:p>
                    <a:p>
                      <a:pPr marL="274320" marR="0" indent="-2743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Coordination for early recovery &amp; rehabilitation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692" marR="646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0" y="482774"/>
            <a:ext cx="100584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Roles and Responsibilities of Stakeholders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37322" y="451260"/>
            <a:ext cx="92202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Early Warning Mechanism</a:t>
            </a:r>
            <a:endParaRPr kumimoji="0" lang="en-US" sz="34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20418" y="4729896"/>
            <a:ext cx="4233274" cy="981266"/>
          </a:xfrm>
          <a:prstGeom prst="rect">
            <a:avLst/>
          </a:prstGeom>
          <a:solidFill>
            <a:srgbClr val="339933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3771" tIns="11885" rIns="23771" bIns="11885" anchor="ctr" anchorCtr="1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SDMA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14783" y="949962"/>
            <a:ext cx="4233078" cy="98504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3771" tIns="11885" rIns="23771" bIns="11885" anchor="ctr" anchorCtr="1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Pak Metrological Department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14587" y="2164400"/>
            <a:ext cx="4233274" cy="981266"/>
          </a:xfrm>
          <a:prstGeom prst="rect">
            <a:avLst/>
          </a:prstGeom>
          <a:solidFill>
            <a:srgbClr val="00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3771" tIns="11885" rIns="23771" bIns="11885" anchor="ctr" anchorCtr="1"/>
          <a:lstStyle/>
          <a:p>
            <a:pPr algn="ctr"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Flood </a:t>
            </a:r>
          </a:p>
          <a:p>
            <a:pPr algn="ctr"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Commission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38338" y="3447925"/>
            <a:ext cx="4233274" cy="98126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3771" tIns="11885" rIns="23771" bIns="11885" anchor="ctr" anchorCtr="1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NDMA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5260009" y="3854491"/>
            <a:ext cx="13119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116193" y="1435738"/>
            <a:ext cx="2239087" cy="485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6567722" y="1128333"/>
            <a:ext cx="0" cy="27203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 flipH="1">
            <a:off x="5245431" y="1126731"/>
            <a:ext cx="13119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flipH="1">
            <a:off x="6573889" y="1739347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7116404" y="2329564"/>
            <a:ext cx="2239087" cy="485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WhatsApp Group</a:t>
            </a: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Line 30"/>
          <p:cNvSpPr>
            <a:spLocks noChangeShapeType="1"/>
          </p:cNvSpPr>
          <p:nvPr/>
        </p:nvSpPr>
        <p:spPr bwMode="auto">
          <a:xfrm flipH="1">
            <a:off x="6569544" y="2481368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116378" y="2974025"/>
            <a:ext cx="2239087" cy="485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Telephone-Fax</a:t>
            </a: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 flipH="1">
            <a:off x="6574075" y="3135950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3044719" y="2083060"/>
            <a:ext cx="323852" cy="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Line 30"/>
          <p:cNvSpPr>
            <a:spLocks noChangeShapeType="1"/>
          </p:cNvSpPr>
          <p:nvPr/>
        </p:nvSpPr>
        <p:spPr bwMode="auto">
          <a:xfrm flipH="1">
            <a:off x="5259542" y="4949172"/>
            <a:ext cx="13119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054544" y="4183740"/>
            <a:ext cx="2236720" cy="3886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SMS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6514272" y="4355785"/>
            <a:ext cx="0" cy="116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 flipH="1">
            <a:off x="6518616" y="4364556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061131" y="4766670"/>
            <a:ext cx="2259288" cy="3886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WhatsApp Group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6514272" y="4952883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051995" y="5341503"/>
            <a:ext cx="2259313" cy="3886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Telephone, Fax, Wireless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 flipH="1">
            <a:off x="6518803" y="5527717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rot="5400000">
            <a:off x="3044719" y="3297494"/>
            <a:ext cx="323852" cy="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1060141" y="6308662"/>
            <a:ext cx="4233274" cy="98126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71" tIns="11885" rIns="23771" bIns="11885" anchor="ctr" anchorCtr="1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DDMA</a:t>
            </a:r>
          </a:p>
        </p:txBody>
      </p:sp>
      <p:sp>
        <p:nvSpPr>
          <p:cNvPr id="92" name="Line 30"/>
          <p:cNvSpPr>
            <a:spLocks noChangeShapeType="1"/>
          </p:cNvSpPr>
          <p:nvPr/>
        </p:nvSpPr>
        <p:spPr bwMode="auto">
          <a:xfrm flipH="1">
            <a:off x="5284304" y="6809625"/>
            <a:ext cx="13119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7051811" y="5999981"/>
            <a:ext cx="2239087" cy="3886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Wireless 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H="1">
            <a:off x="6509718" y="6204433"/>
            <a:ext cx="0" cy="116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 flipH="1">
            <a:off x="6514062" y="6197347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7047466" y="6620061"/>
            <a:ext cx="2239087" cy="3886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Public Announcement 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30"/>
          <p:cNvSpPr>
            <a:spLocks noChangeShapeType="1"/>
          </p:cNvSpPr>
          <p:nvPr/>
        </p:nvSpPr>
        <p:spPr bwMode="auto">
          <a:xfrm flipH="1">
            <a:off x="6509718" y="6807289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7056552" y="7212102"/>
            <a:ext cx="2239087" cy="323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3771" tIns="11885" rIns="23771" bIns="11885"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Telephone, Fax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30"/>
          <p:cNvSpPr>
            <a:spLocks noChangeShapeType="1"/>
          </p:cNvSpPr>
          <p:nvPr/>
        </p:nvSpPr>
        <p:spPr bwMode="auto">
          <a:xfrm flipH="1">
            <a:off x="6514249" y="7374027"/>
            <a:ext cx="5247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3114677" y="4591610"/>
            <a:ext cx="233172" cy="2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2940678" y="6002023"/>
            <a:ext cx="5829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85602" y="3308164"/>
            <a:ext cx="9220200" cy="18281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Structural Flood Protection Mitigation Measures </a:t>
            </a:r>
          </a:p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under DCRIP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8663" y="2956142"/>
            <a:ext cx="6621462" cy="2382621"/>
          </a:xfrm>
        </p:spPr>
        <p:txBody>
          <a:bodyPr/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Monsoon Contingency Plan 2021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9" descr="SDMA 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31800"/>
            <a:ext cx="2263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0" y="6267362"/>
            <a:ext cx="99583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63E0E"/>
                </a:solidFill>
                <a:latin typeface="Times New Roman" pitchFamily="18" charset="0"/>
                <a:cs typeface="Times New Roman" pitchFamily="18" charset="0"/>
              </a:rPr>
              <a:t>State Disaster Management Authority</a:t>
            </a:r>
          </a:p>
        </p:txBody>
      </p:sp>
      <p:pic>
        <p:nvPicPr>
          <p:cNvPr id="6" name="Picture 5" descr="ajkmono(Eng)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252" y="441490"/>
            <a:ext cx="2099144" cy="2137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5378" y="1137166"/>
            <a:ext cx="5657850" cy="377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14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4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498" y="1623060"/>
            <a:ext cx="4798695" cy="469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65326" y="6670473"/>
            <a:ext cx="5657850" cy="305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Protection Retaining Wall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60E0F-F3D3-4EE8-865A-076C9E5DF30C}"/>
              </a:ext>
            </a:extLst>
          </p:cNvPr>
          <p:cNvSpPr txBox="1"/>
          <p:nvPr/>
        </p:nvSpPr>
        <p:spPr>
          <a:xfrm>
            <a:off x="7215222" y="1314950"/>
            <a:ext cx="109343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66276-F705-4751-841D-8444C01BAA1C}"/>
              </a:ext>
            </a:extLst>
          </p:cNvPr>
          <p:cNvSpPr txBox="1"/>
          <p:nvPr/>
        </p:nvSpPr>
        <p:spPr>
          <a:xfrm>
            <a:off x="2144112" y="1314950"/>
            <a:ext cx="109343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AB854-D3FD-4236-8906-815647366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7" y="1644136"/>
            <a:ext cx="4798695" cy="469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39967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2854" y="1085434"/>
            <a:ext cx="5657850" cy="377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14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4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Bajri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581151"/>
            <a:ext cx="4821554" cy="4731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31626" y="6686966"/>
            <a:ext cx="5657850" cy="305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Protection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8202F-929A-490D-8530-0B52FC538B25}"/>
              </a:ext>
            </a:extLst>
          </p:cNvPr>
          <p:cNvSpPr txBox="1"/>
          <p:nvPr/>
        </p:nvSpPr>
        <p:spPr>
          <a:xfrm>
            <a:off x="7115685" y="1314950"/>
            <a:ext cx="109343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6514-1577-4635-9193-95F7103A183D}"/>
              </a:ext>
            </a:extLst>
          </p:cNvPr>
          <p:cNvSpPr txBox="1"/>
          <p:nvPr/>
        </p:nvSpPr>
        <p:spPr>
          <a:xfrm>
            <a:off x="2013414" y="1210449"/>
            <a:ext cx="109343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18C40-0BE4-4E84-B04E-C8F727D04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5" y="1581151"/>
            <a:ext cx="4821555" cy="4731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4587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9280" y="1076921"/>
            <a:ext cx="5657850" cy="37719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Chatter-II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08" y="1619649"/>
            <a:ext cx="4804410" cy="469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49280" y="6695479"/>
            <a:ext cx="5657850" cy="305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Protection Wall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B6F9B-C776-4331-90A2-4957F4C52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1" y="1619649"/>
            <a:ext cx="4804411" cy="469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C9E67-9DCE-4BC1-A243-D24AE45E6F3F}"/>
              </a:ext>
            </a:extLst>
          </p:cNvPr>
          <p:cNvSpPr txBox="1"/>
          <p:nvPr/>
        </p:nvSpPr>
        <p:spPr>
          <a:xfrm>
            <a:off x="7115685" y="1314950"/>
            <a:ext cx="109343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F507-EDF1-47D7-813F-0C01D3672009}"/>
              </a:ext>
            </a:extLst>
          </p:cNvPr>
          <p:cNvSpPr txBox="1"/>
          <p:nvPr/>
        </p:nvSpPr>
        <p:spPr>
          <a:xfrm>
            <a:off x="2044575" y="1314950"/>
            <a:ext cx="109343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632788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9280" y="1062926"/>
            <a:ext cx="5657850" cy="377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14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Bhimber Nullah 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623060"/>
            <a:ext cx="4778692" cy="466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79321" y="6392823"/>
            <a:ext cx="5657850" cy="305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Apron for Existing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8FD29-6598-4F20-9C38-76D06D650844}"/>
              </a:ext>
            </a:extLst>
          </p:cNvPr>
          <p:cNvSpPr txBox="1"/>
          <p:nvPr/>
        </p:nvSpPr>
        <p:spPr>
          <a:xfrm>
            <a:off x="7115685" y="1314950"/>
            <a:ext cx="109343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EF2F1-F3A0-4227-B715-9D48770496DD}"/>
              </a:ext>
            </a:extLst>
          </p:cNvPr>
          <p:cNvSpPr txBox="1"/>
          <p:nvPr/>
        </p:nvSpPr>
        <p:spPr>
          <a:xfrm>
            <a:off x="2044575" y="1314950"/>
            <a:ext cx="109343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33B00-0E13-41E1-BB6A-AB7F21265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1" y="1619649"/>
            <a:ext cx="4778692" cy="466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5350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1021" y="1125627"/>
            <a:ext cx="5657850" cy="377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r>
              <a:rPr lang="en-US" sz="231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20" y="1556784"/>
            <a:ext cx="4839651" cy="476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44505" y="6646773"/>
            <a:ext cx="5657850" cy="305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3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Protection Walls</a:t>
            </a:r>
            <a:endParaRPr lang="en-US" sz="23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9AB93-2428-431E-A945-0E4899DED209}"/>
              </a:ext>
            </a:extLst>
          </p:cNvPr>
          <p:cNvSpPr txBox="1"/>
          <p:nvPr/>
        </p:nvSpPr>
        <p:spPr>
          <a:xfrm>
            <a:off x="7115685" y="1252085"/>
            <a:ext cx="109343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2A92B-27F7-412F-A72D-78457F0747D1}"/>
              </a:ext>
            </a:extLst>
          </p:cNvPr>
          <p:cNvSpPr txBox="1"/>
          <p:nvPr/>
        </p:nvSpPr>
        <p:spPr>
          <a:xfrm>
            <a:off x="2044575" y="1252085"/>
            <a:ext cx="109343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AC407-F74B-4102-84AD-589DD309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" y="1556784"/>
            <a:ext cx="4839651" cy="476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8332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85602" y="3308164"/>
            <a:ext cx="922020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State of Preparedness</a:t>
            </a:r>
          </a:p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67" normalizeH="0" baseline="0" noProof="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Resources</a:t>
            </a:r>
            <a:r>
              <a:rPr kumimoji="0" lang="en-US" sz="3600" b="1" i="0" u="none" strike="noStrike" kern="1200" cap="none" spc="-167" normalizeH="0" noProof="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Available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79691" y="1070624"/>
            <a:ext cx="5829149" cy="3877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442198" lvl="0" indent="-442198" defTabSz="101878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 Arrangement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7322" y="463137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Preparedness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691" y="1521972"/>
            <a:ext cx="89093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defTabSz="1018783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baseline="0" dirty="0">
                <a:latin typeface="Arial" pitchFamily="34" charset="0"/>
                <a:cs typeface="Arial" pitchFamily="34" charset="0"/>
              </a:rPr>
              <a:t>Humanitarian Response Facility ( HRF)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401" y="5471802"/>
            <a:ext cx="3292061" cy="197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74" y="5448937"/>
            <a:ext cx="3180394" cy="197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696" y="5471802"/>
            <a:ext cx="2911930" cy="192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9" descr="SDMA 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FAE92F-893A-4023-B562-D49C71A88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400" y="2105438"/>
            <a:ext cx="6146800" cy="319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1842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79691" y="1515895"/>
            <a:ext cx="5829149" cy="3877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442198" lvl="0" indent="-442198" defTabSz="101878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 Arrangement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7322" y="463137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Preparedness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773" y="1929263"/>
            <a:ext cx="5722763" cy="676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1018783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DDMAs Warehouse (All Districts)</a:t>
            </a:r>
          </a:p>
        </p:txBody>
      </p:sp>
      <p:pic>
        <p:nvPicPr>
          <p:cNvPr id="9" name="Picture 8" descr="Bagh Flosp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49" y="5207000"/>
            <a:ext cx="3188250" cy="222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Muzaffarabad Flosp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35" y="5207000"/>
            <a:ext cx="3212200" cy="222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WhatsApp Image 2016-12-29 at 11.53.19 A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1009" y="5207000"/>
            <a:ext cx="3212200" cy="214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556513" y="4556125"/>
            <a:ext cx="16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Neelum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9" descr="SDMA 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C28218-A6BF-4B01-A1BA-D7EF3A816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149" y="2832100"/>
            <a:ext cx="3127781" cy="222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23D496-D0D1-4B8F-B872-0DC47CFA8B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978" y="2832100"/>
            <a:ext cx="2965713" cy="222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B83B8-3AC3-4A9A-A0E4-E340534947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010" y="2832100"/>
            <a:ext cx="3088440" cy="214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0265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79691" y="1515895"/>
            <a:ext cx="5829149" cy="3877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442198" lvl="0" indent="-442198" defTabSz="101878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 Arrangement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7322" y="463137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Preparedness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773" y="2068963"/>
            <a:ext cx="951174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algn="just" defTabSz="101878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Trucks (Fleet of Five (05) mini trucks with courtesy of WFP) </a:t>
            </a:r>
            <a:endParaRPr kumimoji="0" lang="en-US" sz="2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6513" y="4556125"/>
            <a:ext cx="16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Neelum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23D496-D0D1-4B8F-B872-0DC47CFA8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44" y="2825141"/>
            <a:ext cx="7793606" cy="417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414826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55087"/>
              </p:ext>
            </p:extLst>
          </p:nvPr>
        </p:nvGraphicFramePr>
        <p:xfrm>
          <a:off x="282389" y="1295400"/>
          <a:ext cx="9574305" cy="16005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2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Ambulance</a:t>
                      </a:r>
                      <a:endParaRPr kumimoji="0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Fire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Truck</a:t>
                      </a:r>
                      <a:endParaRPr kumimoji="0" lang="ko-KR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Water Bowser</a:t>
                      </a:r>
                      <a:endParaRPr kumimoji="0" lang="ko-KR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 Vehicle</a:t>
                      </a:r>
                      <a:endParaRPr kumimoji="0" lang="ko-KR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Recovery Vehicle</a:t>
                      </a:r>
                      <a:endParaRPr kumimoji="0" lang="ko-KR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Cranes</a:t>
                      </a:r>
                      <a:endParaRPr kumimoji="0" lang="ko-KR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kumimoji="0" lang="ko-KR" altLang="en-US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kumimoji="0" lang="ko-KR" altLang="en-US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ko-KR" altLang="en-US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kumimoji="0" lang="ko-KR" altLang="en-US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ko-KR" altLang="en-US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00584" marR="100584" marT="51816" marB="51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ko-KR" altLang="en-US" sz="3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marT="51816" marB="5181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2" descr="C:\Users\AZHAR\Pictures\DSC_1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76" y="5419586"/>
            <a:ext cx="2988898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AZHAR\Pictures\HPIM4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5356086"/>
            <a:ext cx="3686277" cy="21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DSCN6887"/>
          <p:cNvPicPr>
            <a:picLocks noChangeAspect="1" noChangeArrowheads="1"/>
          </p:cNvPicPr>
          <p:nvPr/>
        </p:nvPicPr>
        <p:blipFill>
          <a:blip r:embed="rId4" cstate="print"/>
          <a:srcRect t="28889" r="6667"/>
          <a:stretch>
            <a:fillRect/>
          </a:stretch>
        </p:blipFill>
        <p:spPr bwMode="auto">
          <a:xfrm>
            <a:off x="7266400" y="5419587"/>
            <a:ext cx="2622223" cy="21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37322" y="463131"/>
            <a:ext cx="92202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 defTabSz="101878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ko-KR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Resources with Rescue 1122</a:t>
            </a:r>
            <a:endParaRPr lang="en-US" sz="4400" b="1" spc="-167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SDMA 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FEC7E5-6540-4118-B942-A3FF8A6F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777" y="3118833"/>
            <a:ext cx="3031900" cy="208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63B59A8-9083-4D6C-9593-8D5D40A5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0900" y="3114105"/>
            <a:ext cx="3686278" cy="208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0750DF6-A16D-4679-B827-D555A928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6400" y="3094937"/>
            <a:ext cx="2624328" cy="21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4435" y="1335159"/>
          <a:ext cx="9475305" cy="33831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8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2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 	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			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,134 Square Miles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(13,297 square Km)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Population 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4.179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million*	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Gender Ratio (Number of males per 100 females)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101.2*	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Average Family Size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6.7 Members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Rural - Urban Ratio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83:17	(MICS 2017)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Growth Rate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1.9%***		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Literacy Rate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76.6%	*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9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 Annual Rain Fall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1,000 -2,000 mm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567" y="6571876"/>
            <a:ext cx="7726017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13" b="1" dirty="0"/>
              <a:t>*</a:t>
            </a:r>
            <a:r>
              <a:rPr lang="en-US" sz="1148" b="1" dirty="0"/>
              <a:t>Planning and Development Department</a:t>
            </a:r>
          </a:p>
          <a:p>
            <a:r>
              <a:rPr lang="en-US" sz="1148" b="1" dirty="0"/>
              <a:t>** Statistics Section, Planning &amp; Development Department, </a:t>
            </a:r>
            <a:r>
              <a:rPr lang="en-US" sz="1148" b="1" dirty="0" err="1"/>
              <a:t>GoAJK</a:t>
            </a:r>
            <a:endParaRPr lang="en-US" sz="1148" b="1" dirty="0"/>
          </a:p>
          <a:p>
            <a:r>
              <a:rPr lang="en-US" sz="1148" b="1" dirty="0"/>
              <a:t>***Population Welfare Department, </a:t>
            </a:r>
            <a:r>
              <a:rPr lang="en-US" sz="1148" b="1" dirty="0" err="1"/>
              <a:t>GoAJK</a:t>
            </a:r>
            <a:r>
              <a:rPr lang="en-US" sz="1148" b="1" dirty="0"/>
              <a:t>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7322" y="460513"/>
            <a:ext cx="9220200" cy="582902"/>
          </a:xfrm>
        </p:spPr>
        <p:txBody>
          <a:bodyPr>
            <a:normAutofit fontScale="90000"/>
          </a:bodyPr>
          <a:lstStyle/>
          <a:p>
            <a:pPr algn="ctr"/>
            <a:r>
              <a:rPr sz="4209" b="1" dirty="0">
                <a:latin typeface="Arial" pitchFamily="34" charset="0"/>
                <a:cs typeface="Arial" pitchFamily="34" charset="0"/>
              </a:rPr>
              <a:t>Vital Statistics</a:t>
            </a:r>
            <a:endParaRPr lang="en-US" sz="4209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SDMA BOARD">
            <a:extLst>
              <a:ext uri="{FF2B5EF4-FFF2-40B4-BE49-F238E27FC236}">
                <a16:creationId xmlns:a16="http://schemas.microsoft.com/office/drawing/2014/main" id="{CF4EA4D3-556C-4DAD-A50F-A853915A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7626"/>
            <a:ext cx="795098" cy="6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3E721-341B-4E7D-95F3-AC36C88820FF}"/>
              </a:ext>
            </a:extLst>
          </p:cNvPr>
          <p:cNvSpPr/>
          <p:nvPr/>
        </p:nvSpPr>
        <p:spPr>
          <a:xfrm>
            <a:off x="257297" y="4814088"/>
            <a:ext cx="958244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576" indent="-305647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Area comprises of difficult mountains and rugged terrain with some stretches of plains</a:t>
            </a:r>
          </a:p>
          <a:p>
            <a:pPr marL="548576" indent="-305647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slopes, complex geological structures with active tectonic processes are main geographical features.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land is blessed with snow covered mountains, thick green forests, fast flowing rivers and streams</a:t>
            </a:r>
          </a:p>
          <a:p>
            <a:pPr marL="548576" indent="-305647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Landslides and water induced disasters are the common phenomenon in the region due to climate system with great seasonality in rainfall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6254" y="518407"/>
            <a:ext cx="100584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Health Facilities with Bed Strength in AJK</a:t>
            </a:r>
            <a:endParaRPr kumimoji="0" lang="en-US" sz="32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3FE28C-7348-42EE-BE09-623EC2380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88005"/>
              </p:ext>
            </p:extLst>
          </p:nvPr>
        </p:nvGraphicFramePr>
        <p:xfrm>
          <a:off x="321972" y="957295"/>
          <a:ext cx="9350062" cy="6344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6179">
                  <a:extLst>
                    <a:ext uri="{9D8B030D-6E8A-4147-A177-3AD203B41FA5}">
                      <a16:colId xmlns:a16="http://schemas.microsoft.com/office/drawing/2014/main" val="3277202414"/>
                    </a:ext>
                  </a:extLst>
                </a:gridCol>
                <a:gridCol w="4903883">
                  <a:extLst>
                    <a:ext uri="{9D8B030D-6E8A-4147-A177-3AD203B41FA5}">
                      <a16:colId xmlns:a16="http://schemas.microsoft.com/office/drawing/2014/main" val="1376696413"/>
                    </a:ext>
                  </a:extLst>
                </a:gridCol>
              </a:tblGrid>
              <a:tr h="227321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Muzaffarabad Division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7920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No of Beds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22310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CMH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361315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31867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Hattian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3227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Neelum</a:t>
                      </a:r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Hosp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31400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</a:t>
                      </a:r>
                      <a:r>
                        <a:rPr lang="en-US" sz="1200" b="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Kel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2739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MDF </a:t>
                      </a:r>
                      <a:r>
                        <a:rPr lang="en-US" sz="1200" b="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477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 MZD </a:t>
                      </a:r>
                      <a:r>
                        <a:rPr lang="en-US" sz="1200" b="1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740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21076"/>
                  </a:ext>
                </a:extLst>
              </a:tr>
              <a:tr h="195786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Mirpur Division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19597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Div Hospital Mirpur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428770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Dudyal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576023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New Mirpur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775536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DHQ Hospital Kotli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92787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</a:t>
                      </a:r>
                      <a:r>
                        <a:rPr lang="en-US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Sehansa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684330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Nikyal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80822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khoi Ratta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758122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Charhoi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69659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DHQ Hosp. Bhim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51663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Hosp. BurNala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775527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 Mirpur </a:t>
                      </a:r>
                      <a:r>
                        <a:rPr lang="en-US" sz="1200" b="1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1210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026803"/>
                  </a:ext>
                </a:extLst>
              </a:tr>
              <a:tr h="195786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Poonch Division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29316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CMH Rawlakot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89056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Hajeera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28903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DHQ Bagh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665193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CDH Hill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658838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 dhirkot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64716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DHQ Pallandri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282929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Civ. Hospital Trarkhal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939367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THQH Kahuta (Haveli)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025365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 Poonch </a:t>
                      </a:r>
                      <a:r>
                        <a:rPr lang="en-US" sz="1200" b="1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720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469981"/>
                  </a:ext>
                </a:extLst>
              </a:tr>
              <a:tr h="1957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Grand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2670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800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08487"/>
            <a:ext cx="9367996" cy="4120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Preparedness – Available Stocks with SDMA (NFIs) </a:t>
            </a: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B62E23-35AC-4FC1-86F7-91F996AB3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42664"/>
              </p:ext>
            </p:extLst>
          </p:nvPr>
        </p:nvGraphicFramePr>
        <p:xfrm>
          <a:off x="291548" y="1727200"/>
          <a:ext cx="9402417" cy="55312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8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8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Sr.</a:t>
                      </a:r>
                      <a:r>
                        <a:rPr lang="en-US" sz="170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Qty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Mattress 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509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Winterized Tent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V-Tent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Foam Seat 3x3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Sleeping Bags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1121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Plastic Mats (Different Size)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1307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Plastics Sheets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821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Blanket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Quilts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</a:p>
                  </a:txBody>
                  <a:tcPr marL="96211" marR="96211" marT="49563" marB="49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Ladies</a:t>
                      </a:r>
                      <a:r>
                        <a:rPr kumimoji="0" lang="en-US" sz="1700" b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Shawl</a:t>
                      </a:r>
                      <a:endParaRPr kumimoji="0" lang="en-US" sz="17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9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273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6211" marR="96211" marT="49563" marB="49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9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</a:p>
                  </a:txBody>
                  <a:tcPr marL="10022" marR="10022" marT="103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6211" marR="96211" marT="49563" marB="49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 Filtration Plant</a:t>
                      </a:r>
                    </a:p>
                  </a:txBody>
                  <a:tcPr marL="10022" marR="10022" marT="103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9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</a:t>
                      </a:r>
                    </a:p>
                  </a:txBody>
                  <a:tcPr marL="10022" marR="10022" marT="103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533594"/>
            <a:ext cx="10058400" cy="5298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974466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826" b="1" spc="-16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District Wise State of Relief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94380"/>
              </p:ext>
            </p:extLst>
          </p:nvPr>
        </p:nvGraphicFramePr>
        <p:xfrm>
          <a:off x="291548" y="1393088"/>
          <a:ext cx="9402418" cy="5663870"/>
        </p:xfrm>
        <a:graphic>
          <a:graphicData uri="http://schemas.openxmlformats.org/drawingml/2006/table">
            <a:tbl>
              <a:tblPr/>
              <a:tblGrid>
                <a:gridCol w="14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7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2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51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Tents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 Filter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Plastic Sheets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Plastic Mats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Blankets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Shawls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Shelter Box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Sleeping Bag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Mattress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Poonch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33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Bagh</a:t>
                      </a: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Bhimber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2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MZD</a:t>
                      </a: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DDMA Muzaffarabad associated with SDMA Warehouse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Jehlum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Valley</a:t>
                      </a: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111" marR="9111" marT="91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3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Neelum</a:t>
                      </a: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Sudhnuti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Kotli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9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Mirpur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Haveli</a:t>
                      </a:r>
                    </a:p>
                  </a:txBody>
                  <a:tcPr marL="9111" marR="9111" marT="9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 </a:t>
                      </a:r>
                    </a:p>
                  </a:txBody>
                  <a:tcPr marL="9111" marR="9111" marT="9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9" descr="SDMA BOARD">
            <a:extLst>
              <a:ext uri="{FF2B5EF4-FFF2-40B4-BE49-F238E27FC236}">
                <a16:creationId xmlns:a16="http://schemas.microsoft.com/office/drawing/2014/main" id="{B32B8B28-66ED-40C2-B3FC-9E2FD41F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7626"/>
            <a:ext cx="795098" cy="6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2887" y="971550"/>
            <a:ext cx="9780797" cy="393611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</a:pP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 Machinery 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7322" y="427512"/>
            <a:ext cx="92202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Preparedness</a:t>
            </a:r>
            <a:endParaRPr kumimoji="0" lang="en-US" sz="44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63709"/>
              </p:ext>
            </p:extLst>
          </p:nvPr>
        </p:nvGraphicFramePr>
        <p:xfrm>
          <a:off x="192042" y="1554832"/>
          <a:ext cx="9584353" cy="4652450"/>
        </p:xfrm>
        <a:graphic>
          <a:graphicData uri="http://schemas.openxmlformats.org/drawingml/2006/table">
            <a:tbl>
              <a:tblPr/>
              <a:tblGrid>
                <a:gridCol w="131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34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34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9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Items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Mzd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Jhelum Valley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Bhimber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Sudhnuti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Haveli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Rw.kot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Bagh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Neelum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Kotli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Mirpur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Crane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103847"/>
                  </a:ext>
                </a:extLst>
              </a:tr>
              <a:tr h="45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Crawler Dozer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Wheel Loader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Excavator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Dump Truck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Uni-mog Trailer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Ambulance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Fire Tender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Boats with OBM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Disaster Rescue Vehicle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72078"/>
                  </a:ext>
                </a:extLst>
              </a:tr>
            </a:tbl>
          </a:graphicData>
        </a:graphic>
      </p:graphicFrame>
      <p:pic>
        <p:nvPicPr>
          <p:cNvPr id="7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37322" y="531629"/>
            <a:ext cx="92202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Stock Position of Food Department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64435" y="7126301"/>
            <a:ext cx="9220200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167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Utility Stores has shared its storage status and network in AJK </a:t>
            </a:r>
            <a:endParaRPr kumimoji="0" lang="en-US" sz="2000" b="1" i="0" u="none" strike="noStrike" kern="1200" cap="none" spc="-167" normalizeH="0" noProof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196A0-823E-46D3-AD5F-C9DA202FD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61997"/>
              </p:ext>
            </p:extLst>
          </p:nvPr>
        </p:nvGraphicFramePr>
        <p:xfrm>
          <a:off x="716722" y="1266510"/>
          <a:ext cx="8661400" cy="55658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96778">
                  <a:extLst>
                    <a:ext uri="{9D8B030D-6E8A-4147-A177-3AD203B41FA5}">
                      <a16:colId xmlns:a16="http://schemas.microsoft.com/office/drawing/2014/main" val="1252090818"/>
                    </a:ext>
                  </a:extLst>
                </a:gridCol>
                <a:gridCol w="4364622">
                  <a:extLst>
                    <a:ext uri="{9D8B030D-6E8A-4147-A177-3AD203B41FA5}">
                      <a16:colId xmlns:a16="http://schemas.microsoft.com/office/drawing/2014/main" val="3017564459"/>
                    </a:ext>
                  </a:extLst>
                </a:gridCol>
              </a:tblGrid>
              <a:tr h="4582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none" strike="noStrike" kern="1200" dirty="0">
                          <a:solidFill>
                            <a:schemeClr val="tx1"/>
                          </a:solidFill>
                        </a:rPr>
                        <a:t>Name of Station </a:t>
                      </a:r>
                      <a:endParaRPr lang="en-US" sz="28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none" strike="noStrike" kern="1200" dirty="0">
                          <a:solidFill>
                            <a:schemeClr val="tx1"/>
                          </a:solidFill>
                        </a:rPr>
                        <a:t>Wheat Balance (in tons) </a:t>
                      </a:r>
                      <a:endParaRPr lang="en-US" sz="28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1851995091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Base </a:t>
                      </a: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Godown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Islamabad 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1062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819969332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UK Mills Rawat 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2284459841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Mangla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Flour Mills Mirpur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318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4178643488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N. Fine Flour Mills Mirpur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4021784082"/>
                  </a:ext>
                </a:extLst>
              </a:tr>
              <a:tr h="33565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Pak Kashmir Flour Mills </a:t>
                      </a: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Dudyal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4089135940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>
                          <a:solidFill>
                            <a:schemeClr val="tx1"/>
                          </a:solidFill>
                        </a:rPr>
                        <a:t>Saddique Flour Mills Jatlan   </a:t>
                      </a:r>
                      <a:endParaRPr lang="en-US" sz="2000" b="0" u="none" strike="noStrike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1451612879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en-US" sz="2000" b="1" u="none" strike="noStrike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</a:rPr>
                        <a:t>2433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2537094465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K.U Flour Mills </a:t>
                      </a: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Sahala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1448875464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>
                          <a:solidFill>
                            <a:schemeClr val="tx1"/>
                          </a:solidFill>
                        </a:rPr>
                        <a:t>Neelum Flour Mills Mzd </a:t>
                      </a:r>
                      <a:endParaRPr lang="en-US" sz="2000" b="0" u="none" strike="noStrike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839045437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Gillani Flour Mills Kohala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792416233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Jadded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Flour Mills </a:t>
                      </a: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Gorah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668801135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u="none" strike="noStrike" kern="1200">
                          <a:solidFill>
                            <a:schemeClr val="tx1"/>
                          </a:solidFill>
                        </a:rPr>
                        <a:t>Sadozai F.M.A Patan  </a:t>
                      </a:r>
                      <a:endParaRPr lang="pt-BR" sz="2000" b="0" u="none" strike="noStrike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100110850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 err="1">
                          <a:solidFill>
                            <a:schemeClr val="tx1"/>
                          </a:solidFill>
                        </a:rPr>
                        <a:t>Itfaq</a:t>
                      </a: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 Flour Mills Sensa 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2000" b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123014296"/>
                  </a:ext>
                </a:extLst>
              </a:tr>
              <a:tr h="3880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</a:rPr>
                        <a:t>658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1120733216"/>
                  </a:ext>
                </a:extLst>
              </a:tr>
              <a:tr h="43018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err="1">
                          <a:solidFill>
                            <a:schemeClr val="tx1"/>
                          </a:solidFill>
                        </a:rPr>
                        <a:t>G.Total</a:t>
                      </a: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</a:rPr>
                        <a:t>3091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5128586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55375"/>
              </p:ext>
            </p:extLst>
          </p:nvPr>
        </p:nvGraphicFramePr>
        <p:xfrm>
          <a:off x="209730" y="1151907"/>
          <a:ext cx="9551787" cy="60867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4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68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Sr#</a:t>
                      </a:r>
                      <a:endParaRPr lang="en-US" sz="28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District</a:t>
                      </a:r>
                      <a:endParaRPr lang="en-US" sz="28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Relief Caseload </a:t>
                      </a:r>
                      <a:endParaRPr lang="en-US" sz="28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Food(MTs) for 3 months</a:t>
                      </a:r>
                      <a:endParaRPr lang="en-US" sz="28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Muzaffarabad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Jehlum</a:t>
                      </a: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Valley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1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Neelum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Rawalakot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454.4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Bagh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Haveli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Sudhnoti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Mirpur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Bhimber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3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kern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Kotli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67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7464" marR="8746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14345</a:t>
                      </a:r>
                    </a:p>
                  </a:txBody>
                  <a:tcPr marL="9111" marR="9111" marT="10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0" y="482774"/>
            <a:ext cx="100584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Food Items Required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654993"/>
            <a:ext cx="100584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District  Wise Requirement of Non Food Items</a:t>
            </a:r>
            <a:endParaRPr kumimoji="0" lang="en-US" sz="36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91911"/>
              </p:ext>
            </p:extLst>
          </p:nvPr>
        </p:nvGraphicFramePr>
        <p:xfrm>
          <a:off x="291550" y="1235032"/>
          <a:ext cx="9496393" cy="6200785"/>
        </p:xfrm>
        <a:graphic>
          <a:graphicData uri="http://schemas.openxmlformats.org/drawingml/2006/table">
            <a:tbl>
              <a:tblPr/>
              <a:tblGrid>
                <a:gridCol w="11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85">
                  <a:extLst>
                    <a:ext uri="{9D8B030D-6E8A-4147-A177-3AD203B41FA5}">
                      <a16:colId xmlns:a16="http://schemas.microsoft.com/office/drawing/2014/main" val="2635897468"/>
                    </a:ext>
                  </a:extLst>
                </a:gridCol>
                <a:gridCol w="846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4107">
                  <a:extLst>
                    <a:ext uri="{9D8B030D-6E8A-4147-A177-3AD203B41FA5}">
                      <a16:colId xmlns:a16="http://schemas.microsoft.com/office/drawing/2014/main" val="1203641437"/>
                    </a:ext>
                  </a:extLst>
                </a:gridCol>
              </a:tblGrid>
              <a:tr h="643872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Tents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Mattress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T.Sheets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Plastic Mats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Blanket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Kitchen set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Hygiene Kits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Sleeping Bags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Muzaffarabad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7260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7260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10890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7260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10980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10890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Jhelum Valley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083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Neelum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57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Rawalakot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Bagh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Haveli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502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Sudhnoti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49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Mirpur 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633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Bhimber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476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Kotli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598" marR="65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2476">
                <a:tc>
                  <a:txBody>
                    <a:bodyPr/>
                    <a:lstStyle/>
                    <a:p>
                      <a:pPr marL="0" marR="0" algn="ctr" defTabSz="10187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5598" marR="65598" marT="114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" y="1455820"/>
            <a:ext cx="9829102" cy="585937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NDMA has been requested to bridge the gap for provision of NFIs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Arrangement for NFIs &amp; FIs as per caseload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NHA needs to setup well equipped road clearing units between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Kohala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Chakothi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and other roads under its operation and control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Provision of Water Rescue Equipment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707465"/>
            <a:ext cx="100584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Gaps/Additional Requirements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37322" y="522514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Details of EOCs Established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12326"/>
              </p:ext>
            </p:extLst>
          </p:nvPr>
        </p:nvGraphicFramePr>
        <p:xfrm>
          <a:off x="291549" y="1152183"/>
          <a:ext cx="9475303" cy="60977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9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Department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Focal Person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Emergency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Control Room No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SDMA Muzaffarabad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Moazzam Zafar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05822-921643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SDMA Muzaffarabad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Syed Shahid Akbar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05822-921643</a:t>
                      </a:r>
                    </a:p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3444"/>
                  </a:ext>
                </a:extLst>
              </a:tr>
              <a:tr h="49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DDMA Muzaffarabad</a:t>
                      </a: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Umar Qureshi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052822-920055, 03460266956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Neelum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Akhtar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Ayub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05821-920001, 0355-8126666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DDMA Rawalakot</a:t>
                      </a: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Rubiya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Kanwal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05824-920052, 0348-5524670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Bagh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Waqas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Saleem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05823-920046, 0342-8909449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Haveli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Zaheer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Khan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05823-921708, 0333-5506612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1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Sudhnoti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Sania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Qamar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05825-920011, 0310-9185530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Mirpur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Syed Zain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05827-921270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Bhimber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Mubashir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Mushtaq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05828-920220, 0343-7707523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Jehlum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Valley</a:t>
                      </a: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Naqash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Mushtaq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05822-922607, 0312-9033868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3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DDMA </a:t>
                      </a:r>
                      <a:r>
                        <a:rPr lang="en-US" sz="1600" b="1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Kotli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885" marR="74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Shariq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Talat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05826-920164, 0307-5533133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2887663" y="4038600"/>
            <a:ext cx="65373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defTabSz="1019175" eaLnBrk="1" hangingPunct="1"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-33338" y="7513638"/>
            <a:ext cx="4781551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GB" sz="900" b="1">
                <a:solidFill>
                  <a:schemeClr val="bg1"/>
                </a:solidFill>
              </a:rPr>
              <a:t>Designed &amp; Developed by Syed I. Kazmi (UNDP/NDMA Coordination Officer for SDMA)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58684" y="486888"/>
            <a:ext cx="8936591" cy="7042068"/>
            <a:chOff x="-160020" y="0"/>
            <a:chExt cx="9342791" cy="6858000"/>
          </a:xfrm>
        </p:grpSpPr>
        <p:pic>
          <p:nvPicPr>
            <p:cNvPr id="11270" name="Picture 2" descr="Map for 10 District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0"/>
              <a:ext cx="6096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Oval 3"/>
            <p:cNvSpPr>
              <a:spLocks noChangeArrowheads="1"/>
            </p:cNvSpPr>
            <p:nvPr/>
          </p:nvSpPr>
          <p:spPr bwMode="auto">
            <a:xfrm>
              <a:off x="152400" y="4724400"/>
              <a:ext cx="1295400" cy="1828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 dirty="0"/>
            </a:p>
          </p:txBody>
        </p:sp>
        <p:sp>
          <p:nvSpPr>
            <p:cNvPr id="11272" name="Oval 4"/>
            <p:cNvSpPr>
              <a:spLocks noChangeArrowheads="1"/>
            </p:cNvSpPr>
            <p:nvPr/>
          </p:nvSpPr>
          <p:spPr bwMode="auto">
            <a:xfrm>
              <a:off x="-160020" y="2514601"/>
              <a:ext cx="1379220" cy="1981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 dirty="0"/>
            </a:p>
          </p:txBody>
        </p:sp>
        <p:sp>
          <p:nvSpPr>
            <p:cNvPr id="11273" name="Oval 5"/>
            <p:cNvSpPr>
              <a:spLocks noChangeArrowheads="1"/>
            </p:cNvSpPr>
            <p:nvPr/>
          </p:nvSpPr>
          <p:spPr bwMode="auto">
            <a:xfrm>
              <a:off x="304800" y="609600"/>
              <a:ext cx="1600200" cy="1905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4" name="Text Box 6"/>
            <p:cNvSpPr txBox="1">
              <a:spLocks noChangeArrowheads="1"/>
            </p:cNvSpPr>
            <p:nvPr/>
          </p:nvSpPr>
          <p:spPr bwMode="auto">
            <a:xfrm>
              <a:off x="152399" y="1295401"/>
              <a:ext cx="1965961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68" tIns="50933" rIns="101868" bIns="50933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Muzaffarabad</a:t>
              </a:r>
            </a:p>
          </p:txBody>
        </p:sp>
        <p:sp>
          <p:nvSpPr>
            <p:cNvPr id="11275" name="Rectangle 7"/>
            <p:cNvSpPr>
              <a:spLocks noChangeArrowheads="1"/>
            </p:cNvSpPr>
            <p:nvPr/>
          </p:nvSpPr>
          <p:spPr bwMode="auto">
            <a:xfrm>
              <a:off x="-1460" y="2667001"/>
              <a:ext cx="1041400" cy="656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68" tIns="50933" rIns="101868" bIns="50933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Bagh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Haveli</a:t>
              </a:r>
              <a:r>
                <a:rPr lang="en-US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sp>
          <p:nvSpPr>
            <p:cNvPr id="11276" name="Rectangle 8"/>
            <p:cNvSpPr>
              <a:spLocks noChangeArrowheads="1"/>
            </p:cNvSpPr>
            <p:nvPr/>
          </p:nvSpPr>
          <p:spPr bwMode="auto">
            <a:xfrm>
              <a:off x="1714" y="3336925"/>
              <a:ext cx="1064742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68" tIns="50933" rIns="101868" bIns="50933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Poonch</a:t>
              </a:r>
            </a:p>
          </p:txBody>
        </p:sp>
        <p:sp>
          <p:nvSpPr>
            <p:cNvPr id="11277" name="Rectangle 9"/>
            <p:cNvSpPr>
              <a:spLocks noChangeArrowheads="1"/>
            </p:cNvSpPr>
            <p:nvPr/>
          </p:nvSpPr>
          <p:spPr bwMode="auto">
            <a:xfrm>
              <a:off x="-72390" y="3717925"/>
              <a:ext cx="1257466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68" tIns="50933" rIns="101868" bIns="50933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Sudhnoti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8" name="Rectangle 10"/>
            <p:cNvSpPr>
              <a:spLocks noChangeArrowheads="1"/>
            </p:cNvSpPr>
            <p:nvPr/>
          </p:nvSpPr>
          <p:spPr bwMode="auto">
            <a:xfrm>
              <a:off x="382652" y="4892039"/>
              <a:ext cx="1195459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68" tIns="50933" rIns="101868" bIns="50933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Kotli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sp>
          <p:nvSpPr>
            <p:cNvPr id="11279" name="Rectangle 11"/>
            <p:cNvSpPr>
              <a:spLocks noChangeArrowheads="1"/>
            </p:cNvSpPr>
            <p:nvPr/>
          </p:nvSpPr>
          <p:spPr bwMode="auto">
            <a:xfrm>
              <a:off x="324198" y="5325545"/>
              <a:ext cx="1078149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68" tIns="50933" rIns="101868" bIns="50933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Mirpur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177896" y="5858944"/>
              <a:ext cx="1227301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68" tIns="50933" rIns="101868" bIns="50933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Bhimber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Line 13"/>
            <p:cNvSpPr>
              <a:spLocks noChangeShapeType="1"/>
            </p:cNvSpPr>
            <p:nvPr/>
          </p:nvSpPr>
          <p:spPr bwMode="auto">
            <a:xfrm>
              <a:off x="1905000" y="1524000"/>
              <a:ext cx="2286000" cy="914400"/>
            </a:xfrm>
            <a:prstGeom prst="line">
              <a:avLst/>
            </a:prstGeom>
            <a:noFill/>
            <a:ln w="25400">
              <a:solidFill>
                <a:srgbClr val="F4CCA9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>
              <a:off x="1066801" y="2895600"/>
              <a:ext cx="3090863" cy="381000"/>
            </a:xfrm>
            <a:prstGeom prst="line">
              <a:avLst/>
            </a:prstGeom>
            <a:noFill/>
            <a:ln w="25400">
              <a:solidFill>
                <a:srgbClr val="E7E3D8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3" name="Line 15"/>
            <p:cNvSpPr>
              <a:spLocks noChangeShapeType="1"/>
            </p:cNvSpPr>
            <p:nvPr/>
          </p:nvSpPr>
          <p:spPr bwMode="auto">
            <a:xfrm>
              <a:off x="1143000" y="3581400"/>
              <a:ext cx="3124200" cy="76200"/>
            </a:xfrm>
            <a:prstGeom prst="line">
              <a:avLst/>
            </a:prstGeom>
            <a:noFill/>
            <a:ln w="25400">
              <a:solidFill>
                <a:srgbClr val="9AC865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>
              <a:off x="1143000" y="3886200"/>
              <a:ext cx="3124200" cy="228600"/>
            </a:xfrm>
            <a:prstGeom prst="line">
              <a:avLst/>
            </a:prstGeom>
            <a:noFill/>
            <a:ln w="25400">
              <a:solidFill>
                <a:srgbClr val="E9B8F0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5" name="Line 17"/>
            <p:cNvSpPr>
              <a:spLocks noChangeShapeType="1"/>
            </p:cNvSpPr>
            <p:nvPr/>
          </p:nvSpPr>
          <p:spPr bwMode="auto">
            <a:xfrm flipV="1">
              <a:off x="1300163" y="4572000"/>
              <a:ext cx="3043237" cy="533400"/>
            </a:xfrm>
            <a:prstGeom prst="line">
              <a:avLst/>
            </a:prstGeom>
            <a:noFill/>
            <a:ln w="25400">
              <a:solidFill>
                <a:srgbClr val="FFFFA5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6" name="Line 18"/>
            <p:cNvSpPr>
              <a:spLocks noChangeShapeType="1"/>
            </p:cNvSpPr>
            <p:nvPr/>
          </p:nvSpPr>
          <p:spPr bwMode="auto">
            <a:xfrm flipV="1">
              <a:off x="1404938" y="5257800"/>
              <a:ext cx="2938462" cy="228600"/>
            </a:xfrm>
            <a:prstGeom prst="line">
              <a:avLst/>
            </a:prstGeom>
            <a:noFill/>
            <a:ln w="25400">
              <a:solidFill>
                <a:srgbClr val="EF9A85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7" name="Line 19"/>
            <p:cNvSpPr>
              <a:spLocks noChangeShapeType="1"/>
            </p:cNvSpPr>
            <p:nvPr/>
          </p:nvSpPr>
          <p:spPr bwMode="auto">
            <a:xfrm>
              <a:off x="1409700" y="5867400"/>
              <a:ext cx="4381500" cy="457200"/>
            </a:xfrm>
            <a:prstGeom prst="line">
              <a:avLst/>
            </a:prstGeom>
            <a:noFill/>
            <a:ln w="25400">
              <a:solidFill>
                <a:srgbClr val="EEE5AE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>
              <a:off x="1447800" y="18288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1882" tIns="50941" rIns="101882" bIns="50941"/>
            <a:lstStyle/>
            <a:p>
              <a:endParaRPr lang="en-US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>
              <a:off x="1752600" y="1066800"/>
              <a:ext cx="3276600" cy="762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lIns="101882" tIns="50941" rIns="101882" bIns="50941"/>
            <a:lstStyle/>
            <a:p>
              <a:endParaRPr lang="en-US"/>
            </a:p>
          </p:txBody>
        </p:sp>
        <p:sp>
          <p:nvSpPr>
            <p:cNvPr id="11290" name="Text Box 22"/>
            <p:cNvSpPr txBox="1">
              <a:spLocks noChangeArrowheads="1"/>
            </p:cNvSpPr>
            <p:nvPr/>
          </p:nvSpPr>
          <p:spPr bwMode="auto">
            <a:xfrm>
              <a:off x="533400" y="838201"/>
              <a:ext cx="1093260" cy="36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Neelum</a:t>
              </a:r>
            </a:p>
          </p:txBody>
        </p:sp>
        <p:sp>
          <p:nvSpPr>
            <p:cNvPr id="11291" name="Text Box 23"/>
            <p:cNvSpPr txBox="1">
              <a:spLocks noChangeArrowheads="1"/>
            </p:cNvSpPr>
            <p:nvPr/>
          </p:nvSpPr>
          <p:spPr bwMode="auto">
            <a:xfrm>
              <a:off x="1828799" y="1447801"/>
              <a:ext cx="2305050" cy="76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68" tIns="50933" rIns="101868" bIns="50933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Muzaffarabad Div.</a:t>
              </a:r>
            </a:p>
          </p:txBody>
        </p:sp>
        <p:sp>
          <p:nvSpPr>
            <p:cNvPr id="11292" name="Text Box 24"/>
            <p:cNvSpPr txBox="1">
              <a:spLocks noChangeArrowheads="1"/>
            </p:cNvSpPr>
            <p:nvPr/>
          </p:nvSpPr>
          <p:spPr bwMode="auto">
            <a:xfrm>
              <a:off x="1143000" y="3276601"/>
              <a:ext cx="1752600" cy="76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68" tIns="50933" rIns="101868" bIns="50933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Poonch  Div</a:t>
              </a:r>
            </a:p>
          </p:txBody>
        </p:sp>
        <p:sp>
          <p:nvSpPr>
            <p:cNvPr id="11293" name="Text Box 25"/>
            <p:cNvSpPr txBox="1">
              <a:spLocks noChangeArrowheads="1"/>
            </p:cNvSpPr>
            <p:nvPr/>
          </p:nvSpPr>
          <p:spPr bwMode="auto">
            <a:xfrm rot="21398029">
              <a:off x="1371600" y="5039651"/>
              <a:ext cx="1752600" cy="76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68" tIns="50933" rIns="101868" bIns="50933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Mirpur</a:t>
              </a:r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Div</a:t>
              </a:r>
            </a:p>
          </p:txBody>
        </p:sp>
        <p:sp>
          <p:nvSpPr>
            <p:cNvPr id="11294" name="Text Box 26"/>
            <p:cNvSpPr txBox="1">
              <a:spLocks noChangeArrowheads="1"/>
            </p:cNvSpPr>
            <p:nvPr/>
          </p:nvSpPr>
          <p:spPr bwMode="auto">
            <a:xfrm>
              <a:off x="228599" y="1752601"/>
              <a:ext cx="1752600" cy="36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68" tIns="50933" rIns="101868" bIns="50933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Hattian</a:t>
              </a:r>
            </a:p>
          </p:txBody>
        </p:sp>
        <p:sp>
          <p:nvSpPr>
            <p:cNvPr id="11295" name="Line 27"/>
            <p:cNvSpPr>
              <a:spLocks noChangeShapeType="1"/>
            </p:cNvSpPr>
            <p:nvPr/>
          </p:nvSpPr>
          <p:spPr bwMode="auto">
            <a:xfrm>
              <a:off x="1752600" y="2057400"/>
              <a:ext cx="2819400" cy="838200"/>
            </a:xfrm>
            <a:prstGeom prst="line">
              <a:avLst/>
            </a:prstGeom>
            <a:noFill/>
            <a:ln w="25400">
              <a:solidFill>
                <a:srgbClr val="97AEBE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96" name="Line 28"/>
            <p:cNvSpPr>
              <a:spLocks noChangeShapeType="1"/>
            </p:cNvSpPr>
            <p:nvPr/>
          </p:nvSpPr>
          <p:spPr bwMode="auto">
            <a:xfrm>
              <a:off x="1143000" y="3200400"/>
              <a:ext cx="4038600" cy="228600"/>
            </a:xfrm>
            <a:prstGeom prst="line">
              <a:avLst/>
            </a:prstGeom>
            <a:noFill/>
            <a:ln w="25400">
              <a:solidFill>
                <a:srgbClr val="BAB3D5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1297" name="Text Box 29"/>
            <p:cNvSpPr txBox="1">
              <a:spLocks noChangeArrowheads="1"/>
            </p:cNvSpPr>
            <p:nvPr/>
          </p:nvSpPr>
          <p:spPr bwMode="auto">
            <a:xfrm>
              <a:off x="6350958" y="1840365"/>
              <a:ext cx="2831813" cy="99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68" tIns="50933" rIns="101868" bIns="50933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Districts     10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Sub-divisions   32 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Rev. Villages    1771</a:t>
              </a:r>
            </a:p>
          </p:txBody>
        </p:sp>
      </p:grpSp>
      <p:sp>
        <p:nvSpPr>
          <p:cNvPr id="65" name="Oval 64"/>
          <p:cNvSpPr/>
          <p:nvPr/>
        </p:nvSpPr>
        <p:spPr>
          <a:xfrm rot="19568481">
            <a:off x="4148483" y="878782"/>
            <a:ext cx="4163667" cy="1975147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 rot="21369384">
            <a:off x="4561509" y="3400425"/>
            <a:ext cx="2581413" cy="1376364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 rot="1769899">
            <a:off x="4569103" y="5073651"/>
            <a:ext cx="3301172" cy="1850331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" name="Picture 9" descr="SDMA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26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1549" y="1064388"/>
          <a:ext cx="9402416" cy="6400800"/>
        </p:xfrm>
        <a:graphic>
          <a:graphicData uri="http://schemas.openxmlformats.org/drawingml/2006/table">
            <a:tbl>
              <a:tblPr/>
              <a:tblGrid>
                <a:gridCol w="134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District </a:t>
                      </a:r>
                      <a:endParaRPr lang="en-US" sz="17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S No.</a:t>
                      </a:r>
                      <a:endParaRPr lang="en-US" sz="17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Name of Stores</a:t>
                      </a:r>
                      <a:endParaRPr lang="en-US" sz="17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Location </a:t>
                      </a:r>
                      <a:endParaRPr lang="en-US" sz="17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Capacity </a:t>
                      </a:r>
                      <a:endParaRPr lang="en-US" sz="17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 rowSpan="2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Muzaffarabad</a:t>
                      </a:r>
                      <a:endParaRPr lang="en-US" sz="17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01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MZD-76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Gharipan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418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02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MZD-79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Jalalabad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630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03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MZD-29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Gojra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840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04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MZD-19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Noluchi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290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MZD-47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Ambor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528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MZD-08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Rarra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432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MZD-80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Kulian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320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08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MZD-42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Lower Chatter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418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09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MZD-65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H/S Upper Chatter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828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MZD-20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Upper Chatter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420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MZD-21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Tariqbad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400 Sqft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Airport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672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MZD-16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Manakpayan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430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MZD-10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Civil Sectrate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876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MZD-63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New Bustand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800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MZD-77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Sama Bandi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450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MZD-15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Chellah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1480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18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MZD-09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Palate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930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MZD-01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Bank Road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2371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MZD-23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Langarpura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600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MZD-02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Khwaja Bazaar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744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22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MZD-70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7140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Al-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Qaim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 Plaza center plate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688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23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MZD-82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US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Tanga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 Stand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385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MZD-14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Kohri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560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Patikka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1200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MZD-06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Gari Duppata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1200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27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MZD-55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US Collage Chowk </a:t>
                      </a: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600 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37322" y="482765"/>
            <a:ext cx="92202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 defTabSz="101878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Utility Stores Storage Status and Network in AJK</a:t>
            </a:r>
            <a:endParaRPr kumimoji="0" lang="en-US" sz="32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52560" y="7367588"/>
            <a:ext cx="1005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  <a:hlinkClick r:id="rId2" action="ppaction://hlinksldjump"/>
              </a:rPr>
              <a:t>Back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37322" y="491763"/>
            <a:ext cx="92202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 defTabSz="101878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Utility Stores Storage Status and Network in AJK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8661" y="1052513"/>
          <a:ext cx="9621080" cy="6339840"/>
        </p:xfrm>
        <a:graphic>
          <a:graphicData uri="http://schemas.openxmlformats.org/drawingml/2006/table">
            <a:tbl>
              <a:tblPr/>
              <a:tblGrid>
                <a:gridCol w="1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District 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S No.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Name of Stores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Location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Capacity 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Poonch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28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MZD-31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US CMH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Arial"/>
                        </a:rPr>
                        <a:t>Rawlakot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 near C.M.H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550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29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MZD-28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US Main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Arial"/>
                        </a:rPr>
                        <a:t>Bazar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Arial"/>
                        </a:rPr>
                        <a:t>Rawlakot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1085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MZD-41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Paniullah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350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Datoot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720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32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MZD-81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Jandalla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540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33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MZD-56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Thorrat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668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MZD-60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Kud Bazar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Housing Scheme City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620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Khai Galla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800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37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MZD-50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Khai Galla 2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440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MZD-59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Hussain Kot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544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MZD-72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Chek Bazar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490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310"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Bagh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MZD-25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Main Store Bagh City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1530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MZD-40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Maloot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720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42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MZD-45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Bergade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850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43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MZD-44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Water Supply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675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MZD-78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1800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Rerra Bagh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430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Hari Gail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47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MZD-27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Dirkot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945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MZD-49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Chamankot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750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49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MZD-26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Arja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880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31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Neelum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MZD-74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Barian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900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MZD-73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Jurra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875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52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MZD-18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Kundal Shai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800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53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MZD-34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Athmuqam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330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31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Hattian Bala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MZD-11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Chakar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400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55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MZD-66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Hattian Balla 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644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56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MZD-24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Sain Bagh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414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57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MZD-62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Lamnian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672 Sqft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58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MZD-87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US Chennari</a:t>
                      </a:r>
                      <a:endParaRPr lang="en-US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Arial"/>
                        </a:rPr>
                        <a:t>546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Arial"/>
                        </a:rPr>
                        <a:t>Sqft</a:t>
                      </a:r>
                      <a:endParaRPr lang="en-US" sz="15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052560" y="7367588"/>
            <a:ext cx="1005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  <a:hlinkClick r:id="rId2" action="ppaction://hlinksldjump"/>
              </a:rPr>
              <a:t>Back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384398" y="1183342"/>
            <a:ext cx="5699760" cy="5925795"/>
            <a:chOff x="4584034" y="784593"/>
            <a:chExt cx="6035040" cy="595799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/>
            <a:stretch>
              <a:fillRect/>
            </a:stretch>
          </p:blipFill>
          <p:spPr>
            <a:xfrm>
              <a:off x="4584034" y="784593"/>
              <a:ext cx="6035040" cy="5957990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19343701">
              <a:off x="5111876" y="1646500"/>
              <a:ext cx="1728069" cy="402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     P     K</a:t>
              </a:r>
            </a:p>
          </p:txBody>
        </p:sp>
      </p:grpSp>
      <p:graphicFrame>
        <p:nvGraphicFramePr>
          <p:cNvPr id="11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919654"/>
              </p:ext>
            </p:extLst>
          </p:nvPr>
        </p:nvGraphicFramePr>
        <p:xfrm>
          <a:off x="83223" y="1282331"/>
          <a:ext cx="4322716" cy="5781978"/>
        </p:xfrm>
        <a:graphic>
          <a:graphicData uri="http://schemas.openxmlformats.org/drawingml/2006/table">
            <a:tbl>
              <a:tblPr/>
              <a:tblGrid>
                <a:gridCol w="401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065E"/>
                          </a:solidFill>
                          <a:effectLst/>
                          <a:latin typeface="Arial" charset="0"/>
                        </a:rPr>
                        <a:t>Glaciers and Ice Caps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Very cold temperate non-monsoon alpine zone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Cold temperate non-monsoon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000000"/>
                          </a:highlight>
                          <a:latin typeface="Arial" charset="0"/>
                          <a:ea typeface="+mn-ea"/>
                          <a:cs typeface="+mn-cs"/>
                        </a:rPr>
                        <a:t>Very cold temperate monsoon alpine zone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Cold temperate monsoon alpine zone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Moist warm temperate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000000"/>
                          </a:highlight>
                          <a:latin typeface="Arial" charset="0"/>
                        </a:rPr>
                        <a:t>Humid warm sub-tropical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584" marR="100584" marT="51816" marB="51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Sub-Humid hot sub-tropical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437322" y="486886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Climatic Zones of Azad Kashmir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9" descr="SDMA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orseBrid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9617" y="4268184"/>
            <a:ext cx="3865924" cy="318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P1020204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976730" y="945325"/>
            <a:ext cx="3935896" cy="319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2887" y="1200993"/>
            <a:ext cx="57580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1125" lvl="1" indent="-27432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Torrential Rains</a:t>
            </a:r>
          </a:p>
          <a:p>
            <a:pPr marL="111125" lvl="1" indent="-27432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Flash Flooding/Floods</a:t>
            </a:r>
          </a:p>
          <a:p>
            <a:pPr marL="111125" lvl="1" indent="-274320" defTabSz="27940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Land Slides/Mud Flows/Avalanches</a:t>
            </a:r>
          </a:p>
          <a:p>
            <a:pPr marL="111125" lvl="1" indent="-274320" defTabSz="279400"/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68325" lvl="2" indent="-274320" defTabSz="27940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Consequential Threats 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Human ,Livestock Casualties and     Shelter Losses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Road blockage, Collapse of Communication &amp; electricity network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Loss of public and private properties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Population displacement 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Livelihood Destruction and Food Insecurity</a:t>
            </a:r>
          </a:p>
          <a:p>
            <a:pPr marL="1097280" lvl="3" indent="-36576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Health Issues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1072" y="415636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Monsoon Hazards/Threats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SDMA 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jra Null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6" y="4291012"/>
            <a:ext cx="5256972" cy="319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5774" y="1398493"/>
            <a:ext cx="4373217" cy="60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lvl="1" indent="-274320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Tempering with natural environment</a:t>
            </a:r>
          </a:p>
          <a:p>
            <a:pPr marL="731520" lvl="2" indent="-27432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Increased deforestation</a:t>
            </a:r>
          </a:p>
          <a:p>
            <a:pPr marL="731520" lvl="2" indent="-27432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Sand &amp; stone mining</a:t>
            </a:r>
          </a:p>
          <a:p>
            <a:pPr marL="731520" lvl="2" indent="-27432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Unplanned construction of roads/cutting of hill slopes</a:t>
            </a:r>
          </a:p>
          <a:p>
            <a:pPr marL="274320" lvl="1" indent="-274320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Encroachments</a:t>
            </a:r>
          </a:p>
          <a:p>
            <a:pPr marL="731520" lvl="2" indent="-27432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Blockade of natural water ways</a:t>
            </a:r>
          </a:p>
          <a:p>
            <a:pPr marL="731520" lvl="2" indent="-274320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Illegal use of vulnerable/marginal land for habitation</a:t>
            </a:r>
          </a:p>
          <a:p>
            <a:pPr marL="0" lvl="1" indent="-27432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Inadequate early warning arrangements</a:t>
            </a:r>
          </a:p>
          <a:p>
            <a:pPr marL="0" lvl="1" indent="-27432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Non observation of early warning by general public</a:t>
            </a:r>
          </a:p>
        </p:txBody>
      </p:sp>
      <p:pic>
        <p:nvPicPr>
          <p:cNvPr id="8" name="Picture 7" descr="Gojra 20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004" y="1009403"/>
            <a:ext cx="5296395" cy="328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86849" y="1021215"/>
            <a:ext cx="43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Gojra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Nullah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2005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5183" y="4513596"/>
            <a:ext cx="34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Gojra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Nullah in 2021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37322" y="403761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Monsoon Risk Enhancing Factors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SDMA 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37322" y="0"/>
            <a:ext cx="83091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32506"/>
              </p:ext>
            </p:extLst>
          </p:nvPr>
        </p:nvGraphicFramePr>
        <p:xfrm>
          <a:off x="95252" y="1173541"/>
          <a:ext cx="9829799" cy="60763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8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0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1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Affected Districts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Persons affected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Deaths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Injured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0" baseline="0" dirty="0">
                          <a:latin typeface="Arial" pitchFamily="34" charset="0"/>
                          <a:cs typeface="Arial" pitchFamily="34" charset="0"/>
                        </a:rPr>
                        <a:t>Houses Destroyed</a:t>
                      </a:r>
                      <a:endParaRPr lang="en-US" sz="1400" b="1" spc="-5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Socio-Economic Loss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125,000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1,375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21,920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GB" sz="1100" spc="0" baseline="0" dirty="0">
                          <a:latin typeface="Arial" pitchFamily="34" charset="0"/>
                          <a:cs typeface="Arial" pitchFamily="34" charset="0"/>
                        </a:rPr>
                        <a:t>Infrastructure, livestock, cash crops, orchards. A 1.25 million of population adversely  affected</a:t>
                      </a:r>
                      <a:endParaRPr lang="en-GB" sz="1200" spc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MZD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Bagh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622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Population of 31 villages affected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Neelum, MZD, Hattian, Bagh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14,459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10,616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Infrastructure, Livestock, Cash Crops, Environmental degradation /losses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Hattian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1,300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Infrastructure damages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12942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2,092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spc="-60" baseline="0" dirty="0">
                          <a:latin typeface="Arial" pitchFamily="34" charset="0"/>
                          <a:cs typeface="Arial" pitchFamily="34" charset="0"/>
                        </a:rPr>
                        <a:t>Infrastructure, human and property losses besides environmental degradation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24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1,644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 &amp; private</a:t>
                      </a:r>
                      <a:r>
                        <a:rPr kumimoji="0" lang="en-US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property losses &amp; environmental degradation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582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91,950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15,325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 shops, 82 Water mills, 203 cattle, </a:t>
                      </a:r>
                      <a:r>
                        <a:rPr kumimoji="0" lang="en-GB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agricultural &amp; Multi sectoral loses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2856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Shops,</a:t>
                      </a:r>
                      <a:r>
                        <a:rPr kumimoji="0" lang="en-US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06 Cattle, 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9024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 shops, 21 Cattle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9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Infrastructure damages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7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06 Vehicles,02 Cattle Sheds 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924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04 School 43 shops, 69 Cattle, 23 Mills</a:t>
                      </a:r>
                      <a:r>
                        <a:rPr kumimoji="0" lang="en-US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177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Districts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598" marR="65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1176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168</a:t>
                      </a: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 School 02 shops, 11 Cattle, 23 Mills</a:t>
                      </a:r>
                      <a:r>
                        <a:rPr kumimoji="0" lang="en-US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598" marR="65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85006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37322" y="522515"/>
            <a:ext cx="92202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Monsoon Disaster History</a:t>
            </a:r>
            <a:endParaRPr kumimoji="0" lang="en-US" sz="4000" b="1" i="0" u="none" strike="noStrike" kern="1200" cap="none" spc="-167" normalizeH="0" baseline="0" noProof="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8788" y="1957589"/>
            <a:ext cx="9710671" cy="529321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4000" b="1" dirty="0"/>
              <a:t>   </a:t>
            </a:r>
            <a:r>
              <a:rPr lang="en-US" sz="4000" kern="1200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Monsoon rainfall is expected to remain </a:t>
            </a:r>
            <a:r>
              <a:rPr lang="en-US" sz="4000" b="1" kern="1200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near to normal during July to September 2021 </a:t>
            </a:r>
            <a:r>
              <a:rPr lang="en-US" sz="4000" kern="1200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Pakistan. The State of Jammu &amp; Kashmir is likely to receive moderately above normal rainfall during the season.</a:t>
            </a:r>
          </a:p>
          <a:p>
            <a:pPr algn="just">
              <a:lnSpc>
                <a:spcPct val="150000"/>
              </a:lnSpc>
              <a:buNone/>
            </a:pPr>
            <a:endParaRPr lang="en-US" sz="40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73765" y="762984"/>
            <a:ext cx="9220200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Weather Outlook for Monsoon </a:t>
            </a:r>
          </a:p>
          <a:p>
            <a:pPr marL="0" marR="0" lvl="0" indent="0" algn="ctr" defTabSz="1018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67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(July –September by PMD) </a:t>
            </a:r>
          </a:p>
        </p:txBody>
      </p:sp>
      <p:pic>
        <p:nvPicPr>
          <p:cNvPr id="6" name="Picture 9" descr="SDMA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098" cy="7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10061</TotalTime>
  <Words>3114</Words>
  <Application>Microsoft Office PowerPoint</Application>
  <PresentationFormat>Custom</PresentationFormat>
  <Paragraphs>1236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Malgun Gothic</vt:lpstr>
      <vt:lpstr>Arial</vt:lpstr>
      <vt:lpstr>Calibri</vt:lpstr>
      <vt:lpstr>Comic Sans MS</vt:lpstr>
      <vt:lpstr>Courier New</vt:lpstr>
      <vt:lpstr>Times New Roman</vt:lpstr>
      <vt:lpstr>Wingdings</vt:lpstr>
      <vt:lpstr>Pixel</vt:lpstr>
      <vt:lpstr>PowerPoint Presentation</vt:lpstr>
      <vt:lpstr>Monsoon Contingency Plan 2021</vt:lpstr>
      <vt:lpstr>Vital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Neovec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&amp; Management Skills</dc:title>
  <dc:creator>LEARN</dc:creator>
  <cp:lastModifiedBy>zaeem</cp:lastModifiedBy>
  <cp:revision>4370</cp:revision>
  <cp:lastPrinted>2021-06-15T07:04:59Z</cp:lastPrinted>
  <dcterms:created xsi:type="dcterms:W3CDTF">2007-05-22T05:40:53Z</dcterms:created>
  <dcterms:modified xsi:type="dcterms:W3CDTF">2021-06-15T07:07:14Z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