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2" r:id="rId2"/>
    <p:sldId id="261" r:id="rId3"/>
    <p:sldId id="304" r:id="rId4"/>
    <p:sldId id="305" r:id="rId5"/>
    <p:sldId id="306" r:id="rId6"/>
    <p:sldId id="307" r:id="rId7"/>
    <p:sldId id="297" r:id="rId8"/>
    <p:sldId id="262" r:id="rId9"/>
    <p:sldId id="264" r:id="rId10"/>
    <p:sldId id="296" r:id="rId11"/>
    <p:sldId id="292" r:id="rId12"/>
    <p:sldId id="293" r:id="rId13"/>
    <p:sldId id="294" r:id="rId14"/>
    <p:sldId id="295" r:id="rId15"/>
    <p:sldId id="298" r:id="rId16"/>
    <p:sldId id="303" r:id="rId17"/>
    <p:sldId id="271" r:id="rId18"/>
  </p:sldIdLst>
  <p:sldSz cx="9144000" cy="6858000" type="screen4x3"/>
  <p:notesSz cx="6858000" cy="9144000"/>
  <p:defaultTextStyle>
    <a:defPPr>
      <a:defRPr lang="en-US"/>
    </a:defPPr>
    <a:lvl1pPr marL="0" algn="l" defTabSz="914139" rtl="0" eaLnBrk="1" latinLnBrk="0" hangingPunct="1">
      <a:defRPr sz="1800" kern="1200">
        <a:solidFill>
          <a:schemeClr val="tx1"/>
        </a:solidFill>
        <a:latin typeface="+mn-lt"/>
        <a:ea typeface="+mn-ea"/>
        <a:cs typeface="+mn-cs"/>
      </a:defRPr>
    </a:lvl1pPr>
    <a:lvl2pPr marL="457070" algn="l" defTabSz="914139" rtl="0" eaLnBrk="1" latinLnBrk="0" hangingPunct="1">
      <a:defRPr sz="1800" kern="1200">
        <a:solidFill>
          <a:schemeClr val="tx1"/>
        </a:solidFill>
        <a:latin typeface="+mn-lt"/>
        <a:ea typeface="+mn-ea"/>
        <a:cs typeface="+mn-cs"/>
      </a:defRPr>
    </a:lvl2pPr>
    <a:lvl3pPr marL="914139" algn="l" defTabSz="914139" rtl="0" eaLnBrk="1" latinLnBrk="0" hangingPunct="1">
      <a:defRPr sz="1800" kern="1200">
        <a:solidFill>
          <a:schemeClr val="tx1"/>
        </a:solidFill>
        <a:latin typeface="+mn-lt"/>
        <a:ea typeface="+mn-ea"/>
        <a:cs typeface="+mn-cs"/>
      </a:defRPr>
    </a:lvl3pPr>
    <a:lvl4pPr marL="1371208" algn="l" defTabSz="914139" rtl="0" eaLnBrk="1" latinLnBrk="0" hangingPunct="1">
      <a:defRPr sz="1800" kern="1200">
        <a:solidFill>
          <a:schemeClr val="tx1"/>
        </a:solidFill>
        <a:latin typeface="+mn-lt"/>
        <a:ea typeface="+mn-ea"/>
        <a:cs typeface="+mn-cs"/>
      </a:defRPr>
    </a:lvl4pPr>
    <a:lvl5pPr marL="1828278" algn="l" defTabSz="914139" rtl="0" eaLnBrk="1" latinLnBrk="0" hangingPunct="1">
      <a:defRPr sz="1800" kern="1200">
        <a:solidFill>
          <a:schemeClr val="tx1"/>
        </a:solidFill>
        <a:latin typeface="+mn-lt"/>
        <a:ea typeface="+mn-ea"/>
        <a:cs typeface="+mn-cs"/>
      </a:defRPr>
    </a:lvl5pPr>
    <a:lvl6pPr marL="2285348" algn="l" defTabSz="914139" rtl="0" eaLnBrk="1" latinLnBrk="0" hangingPunct="1">
      <a:defRPr sz="1800" kern="1200">
        <a:solidFill>
          <a:schemeClr val="tx1"/>
        </a:solidFill>
        <a:latin typeface="+mn-lt"/>
        <a:ea typeface="+mn-ea"/>
        <a:cs typeface="+mn-cs"/>
      </a:defRPr>
    </a:lvl6pPr>
    <a:lvl7pPr marL="2742417" algn="l" defTabSz="914139" rtl="0" eaLnBrk="1" latinLnBrk="0" hangingPunct="1">
      <a:defRPr sz="1800" kern="1200">
        <a:solidFill>
          <a:schemeClr val="tx1"/>
        </a:solidFill>
        <a:latin typeface="+mn-lt"/>
        <a:ea typeface="+mn-ea"/>
        <a:cs typeface="+mn-cs"/>
      </a:defRPr>
    </a:lvl7pPr>
    <a:lvl8pPr marL="3199487" algn="l" defTabSz="914139" rtl="0" eaLnBrk="1" latinLnBrk="0" hangingPunct="1">
      <a:defRPr sz="1800" kern="1200">
        <a:solidFill>
          <a:schemeClr val="tx1"/>
        </a:solidFill>
        <a:latin typeface="+mn-lt"/>
        <a:ea typeface="+mn-ea"/>
        <a:cs typeface="+mn-cs"/>
      </a:defRPr>
    </a:lvl8pPr>
    <a:lvl9pPr marL="3656556" algn="l" defTabSz="914139"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86" d="100"/>
          <a:sy n="86" d="100"/>
        </p:scale>
        <p:origin x="-1354" y="-2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578D2E-B970-4057-AC69-921B2A73A8ED}" type="datetimeFigureOut">
              <a:rPr lang="en-US" smtClean="0"/>
              <a:pPr/>
              <a:t>6/3/2024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D449C4-6500-4599-B959-5730A57C1F78}" type="slidenum">
              <a:rPr lang="en-US" smtClean="0"/>
              <a:pPr/>
              <a:t>‹#›</a:t>
            </a:fld>
            <a:endParaRPr lang="en-US"/>
          </a:p>
        </p:txBody>
      </p:sp>
    </p:spTree>
    <p:extLst>
      <p:ext uri="{BB962C8B-B14F-4D97-AF65-F5344CB8AC3E}">
        <p14:creationId xmlns="" xmlns:p14="http://schemas.microsoft.com/office/powerpoint/2010/main" val="3233581528"/>
      </p:ext>
    </p:extLst>
  </p:cSld>
  <p:clrMap bg1="lt1" tx1="dk1" bg2="lt2" tx2="dk2" accent1="accent1" accent2="accent2" accent3="accent3" accent4="accent4" accent5="accent5" accent6="accent6" hlink="hlink" folHlink="folHlink"/>
  <p:notesStyle>
    <a:lvl1pPr marL="0" algn="l" defTabSz="914139" rtl="0" eaLnBrk="1" latinLnBrk="0" hangingPunct="1">
      <a:defRPr sz="1200" kern="1200">
        <a:solidFill>
          <a:schemeClr val="tx1"/>
        </a:solidFill>
        <a:latin typeface="+mn-lt"/>
        <a:ea typeface="+mn-ea"/>
        <a:cs typeface="+mn-cs"/>
      </a:defRPr>
    </a:lvl1pPr>
    <a:lvl2pPr marL="457070" algn="l" defTabSz="914139" rtl="0" eaLnBrk="1" latinLnBrk="0" hangingPunct="1">
      <a:defRPr sz="1200" kern="1200">
        <a:solidFill>
          <a:schemeClr val="tx1"/>
        </a:solidFill>
        <a:latin typeface="+mn-lt"/>
        <a:ea typeface="+mn-ea"/>
        <a:cs typeface="+mn-cs"/>
      </a:defRPr>
    </a:lvl2pPr>
    <a:lvl3pPr marL="914139" algn="l" defTabSz="914139" rtl="0" eaLnBrk="1" latinLnBrk="0" hangingPunct="1">
      <a:defRPr sz="1200" kern="1200">
        <a:solidFill>
          <a:schemeClr val="tx1"/>
        </a:solidFill>
        <a:latin typeface="+mn-lt"/>
        <a:ea typeface="+mn-ea"/>
        <a:cs typeface="+mn-cs"/>
      </a:defRPr>
    </a:lvl3pPr>
    <a:lvl4pPr marL="1371208" algn="l" defTabSz="914139" rtl="0" eaLnBrk="1" latinLnBrk="0" hangingPunct="1">
      <a:defRPr sz="1200" kern="1200">
        <a:solidFill>
          <a:schemeClr val="tx1"/>
        </a:solidFill>
        <a:latin typeface="+mn-lt"/>
        <a:ea typeface="+mn-ea"/>
        <a:cs typeface="+mn-cs"/>
      </a:defRPr>
    </a:lvl4pPr>
    <a:lvl5pPr marL="1828278" algn="l" defTabSz="914139" rtl="0" eaLnBrk="1" latinLnBrk="0" hangingPunct="1">
      <a:defRPr sz="1200" kern="1200">
        <a:solidFill>
          <a:schemeClr val="tx1"/>
        </a:solidFill>
        <a:latin typeface="+mn-lt"/>
        <a:ea typeface="+mn-ea"/>
        <a:cs typeface="+mn-cs"/>
      </a:defRPr>
    </a:lvl5pPr>
    <a:lvl6pPr marL="2285348" algn="l" defTabSz="914139" rtl="0" eaLnBrk="1" latinLnBrk="0" hangingPunct="1">
      <a:defRPr sz="1200" kern="1200">
        <a:solidFill>
          <a:schemeClr val="tx1"/>
        </a:solidFill>
        <a:latin typeface="+mn-lt"/>
        <a:ea typeface="+mn-ea"/>
        <a:cs typeface="+mn-cs"/>
      </a:defRPr>
    </a:lvl6pPr>
    <a:lvl7pPr marL="2742417" algn="l" defTabSz="914139" rtl="0" eaLnBrk="1" latinLnBrk="0" hangingPunct="1">
      <a:defRPr sz="1200" kern="1200">
        <a:solidFill>
          <a:schemeClr val="tx1"/>
        </a:solidFill>
        <a:latin typeface="+mn-lt"/>
        <a:ea typeface="+mn-ea"/>
        <a:cs typeface="+mn-cs"/>
      </a:defRPr>
    </a:lvl7pPr>
    <a:lvl8pPr marL="3199487" algn="l" defTabSz="914139" rtl="0" eaLnBrk="1" latinLnBrk="0" hangingPunct="1">
      <a:defRPr sz="1200" kern="1200">
        <a:solidFill>
          <a:schemeClr val="tx1"/>
        </a:solidFill>
        <a:latin typeface="+mn-lt"/>
        <a:ea typeface="+mn-ea"/>
        <a:cs typeface="+mn-cs"/>
      </a:defRPr>
    </a:lvl8pPr>
    <a:lvl9pPr marL="3656556" algn="l" defTabSz="91413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xfrm>
            <a:off x="914635" y="4342158"/>
            <a:ext cx="5028732" cy="4116457"/>
          </a:xfrm>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ChangeArrowheads="1" noTextEdit="1"/>
          </p:cNvSpPr>
          <p:nvPr>
            <p:ph type="sldImg"/>
          </p:nvPr>
        </p:nvSpPr>
        <p:spPr>
          <a:ln/>
        </p:spPr>
      </p:sp>
      <p:sp>
        <p:nvSpPr>
          <p:cNvPr id="182275" name="Notes Placeholder 2"/>
          <p:cNvSpPr>
            <a:spLocks noGrp="1"/>
          </p:cNvSpPr>
          <p:nvPr>
            <p:ph type="body" idx="1"/>
          </p:nvPr>
        </p:nvSpPr>
        <p:spPr>
          <a:noFill/>
          <a:ln/>
        </p:spPr>
        <p:txBody>
          <a:bodyPr/>
          <a:lstStyle/>
          <a:p>
            <a:endParaRPr lang="en-US" altLang="en-US" smtClean="0">
              <a:latin typeface="Arial" pitchFamily="34" charset="0"/>
            </a:endParaRPr>
          </a:p>
        </p:txBody>
      </p:sp>
      <p:sp>
        <p:nvSpPr>
          <p:cNvPr id="96260" name="Slide Number Placeholder 3"/>
          <p:cNvSpPr>
            <a:spLocks noGrp="1"/>
          </p:cNvSpPr>
          <p:nvPr>
            <p:ph type="sldNum" sz="quarter" idx="5"/>
          </p:nvPr>
        </p:nvSpPr>
        <p:spPr/>
        <p:txBody>
          <a:bodyPr/>
          <a:lstStyle/>
          <a:p>
            <a:pPr>
              <a:defRPr/>
            </a:pPr>
            <a:fld id="{F002B5E3-69C1-4ED7-BF4F-EAA53BD3F476}" type="slidenum">
              <a:rPr lang="en-US" altLang="en-US">
                <a:latin typeface="Times New Roman" pitchFamily="18" charset="0"/>
              </a:rPr>
              <a:pPr>
                <a:defRPr/>
              </a:pPr>
              <a:t>8</a:t>
            </a:fld>
            <a:endParaRPr lang="en-US" altLang="en-US">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D449C4-6500-4599-B959-5730A57C1F78}"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70" indent="0" algn="ctr">
              <a:buNone/>
              <a:defRPr>
                <a:solidFill>
                  <a:schemeClr val="tx1">
                    <a:tint val="75000"/>
                  </a:schemeClr>
                </a:solidFill>
              </a:defRPr>
            </a:lvl2pPr>
            <a:lvl3pPr marL="914139" indent="0" algn="ctr">
              <a:buNone/>
              <a:defRPr>
                <a:solidFill>
                  <a:schemeClr val="tx1">
                    <a:tint val="75000"/>
                  </a:schemeClr>
                </a:solidFill>
              </a:defRPr>
            </a:lvl3pPr>
            <a:lvl4pPr marL="1371208" indent="0" algn="ctr">
              <a:buNone/>
              <a:defRPr>
                <a:solidFill>
                  <a:schemeClr val="tx1">
                    <a:tint val="75000"/>
                  </a:schemeClr>
                </a:solidFill>
              </a:defRPr>
            </a:lvl4pPr>
            <a:lvl5pPr marL="1828278" indent="0" algn="ctr">
              <a:buNone/>
              <a:defRPr>
                <a:solidFill>
                  <a:schemeClr val="tx1">
                    <a:tint val="75000"/>
                  </a:schemeClr>
                </a:solidFill>
              </a:defRPr>
            </a:lvl5pPr>
            <a:lvl6pPr marL="2285348" indent="0" algn="ctr">
              <a:buNone/>
              <a:defRPr>
                <a:solidFill>
                  <a:schemeClr val="tx1">
                    <a:tint val="75000"/>
                  </a:schemeClr>
                </a:solidFill>
              </a:defRPr>
            </a:lvl6pPr>
            <a:lvl7pPr marL="2742417" indent="0" algn="ctr">
              <a:buNone/>
              <a:defRPr>
                <a:solidFill>
                  <a:schemeClr val="tx1">
                    <a:tint val="75000"/>
                  </a:schemeClr>
                </a:solidFill>
              </a:defRPr>
            </a:lvl7pPr>
            <a:lvl8pPr marL="3199487" indent="0" algn="ctr">
              <a:buNone/>
              <a:defRPr>
                <a:solidFill>
                  <a:schemeClr val="tx1">
                    <a:tint val="75000"/>
                  </a:schemeClr>
                </a:solidFill>
              </a:defRPr>
            </a:lvl8pPr>
            <a:lvl9pPr marL="365655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BF8F3B-EAAB-4D7C-AD12-D0BF2AFD7044}" type="datetimeFigureOut">
              <a:rPr lang="en-US" smtClean="0"/>
              <a:pPr/>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757DB-AA51-4B54-A1BC-F884E242137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BF8F3B-EAAB-4D7C-AD12-D0BF2AFD7044}" type="datetimeFigureOut">
              <a:rPr lang="en-US" smtClean="0"/>
              <a:pPr/>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757DB-AA51-4B54-A1BC-F884E242137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9677" y="365127"/>
            <a:ext cx="2740025" cy="7794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2" y="365127"/>
            <a:ext cx="8067675" cy="7794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BF8F3B-EAAB-4D7C-AD12-D0BF2AFD7044}" type="datetimeFigureOut">
              <a:rPr lang="en-US" smtClean="0"/>
              <a:pPr/>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757DB-AA51-4B54-A1BC-F884E242137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631" y="292100"/>
            <a:ext cx="8228742"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extLst>
          </p:cNvPr>
          <p:cNvSpPr>
            <a:spLocks noGrp="1"/>
          </p:cNvSpPr>
          <p:nvPr>
            <p:ph type="dt" sz="half" idx="10"/>
          </p:nvPr>
        </p:nvSpPr>
        <p:spPr>
          <a:xfrm>
            <a:off x="457678" y="6245382"/>
            <a:ext cx="2133441" cy="475555"/>
          </a:xfrm>
        </p:spPr>
        <p:txBody>
          <a:bodyPr/>
          <a:lstStyle>
            <a:lvl1pPr>
              <a:defRPr/>
            </a:lvl1pPr>
          </a:lstStyle>
          <a:p>
            <a:pPr>
              <a:defRPr/>
            </a:pPr>
            <a:fld id="{F2520F3E-A30A-4E6D-A1D8-A5000D68FC4B}" type="datetime1">
              <a:rPr lang="en-US"/>
              <a:pPr>
                <a:defRPr/>
              </a:pPr>
              <a:t>6/3/2024</a:t>
            </a:fld>
            <a:endParaRPr lang="en-US"/>
          </a:p>
        </p:txBody>
      </p:sp>
      <p:sp>
        <p:nvSpPr>
          <p:cNvPr id="4" name="Footer Placeholder 3">
            <a:extLst>
              <a:ext uri="{FF2B5EF4-FFF2-40B4-BE49-F238E27FC236}"/>
            </a:extLst>
          </p:cNvPr>
          <p:cNvSpPr>
            <a:spLocks noGrp="1"/>
          </p:cNvSpPr>
          <p:nvPr>
            <p:ph type="ftr" sz="quarter" idx="11"/>
          </p:nvPr>
        </p:nvSpPr>
        <p:spPr>
          <a:xfrm>
            <a:off x="3125074" y="6245382"/>
            <a:ext cx="2893852" cy="475555"/>
          </a:xfrm>
        </p:spPr>
        <p:txBody>
          <a:bodyPr/>
          <a:lstStyle>
            <a:lvl1pPr>
              <a:defRPr/>
            </a:lvl1pPr>
          </a:lstStyle>
          <a:p>
            <a:pPr>
              <a:defRPr/>
            </a:pPr>
            <a:endParaRPr lang="en-US"/>
          </a:p>
        </p:txBody>
      </p:sp>
      <p:sp>
        <p:nvSpPr>
          <p:cNvPr id="5" name="Slide Number Placeholder 4">
            <a:extLst>
              <a:ext uri="{FF2B5EF4-FFF2-40B4-BE49-F238E27FC236}"/>
            </a:extLst>
          </p:cNvPr>
          <p:cNvSpPr>
            <a:spLocks noGrp="1"/>
          </p:cNvSpPr>
          <p:nvPr>
            <p:ph type="sldNum" sz="quarter" idx="12"/>
          </p:nvPr>
        </p:nvSpPr>
        <p:spPr>
          <a:xfrm>
            <a:off x="6552884" y="6245382"/>
            <a:ext cx="2133441" cy="475555"/>
          </a:xfrm>
        </p:spPr>
        <p:txBody>
          <a:bodyPr/>
          <a:lstStyle>
            <a:lvl1pPr>
              <a:defRPr/>
            </a:lvl1pPr>
          </a:lstStyle>
          <a:p>
            <a:pPr>
              <a:defRPr/>
            </a:pPr>
            <a:fld id="{A8B47715-B090-4D85-9C78-EE19CCB1D86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BF8F3B-EAAB-4D7C-AD12-D0BF2AFD7044}" type="datetimeFigureOut">
              <a:rPr lang="en-US" smtClean="0"/>
              <a:pPr/>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757DB-AA51-4B54-A1BC-F884E242137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solidFill>
                  <a:schemeClr val="tx1">
                    <a:tint val="75000"/>
                  </a:schemeClr>
                </a:solidFill>
              </a:defRPr>
            </a:lvl1pPr>
            <a:lvl2pPr marL="457070" indent="0">
              <a:buNone/>
              <a:defRPr sz="1800">
                <a:solidFill>
                  <a:schemeClr val="tx1">
                    <a:tint val="75000"/>
                  </a:schemeClr>
                </a:solidFill>
              </a:defRPr>
            </a:lvl2pPr>
            <a:lvl3pPr marL="914139" indent="0">
              <a:buNone/>
              <a:defRPr sz="1600">
                <a:solidFill>
                  <a:schemeClr val="tx1">
                    <a:tint val="75000"/>
                  </a:schemeClr>
                </a:solidFill>
              </a:defRPr>
            </a:lvl3pPr>
            <a:lvl4pPr marL="1371208" indent="0">
              <a:buNone/>
              <a:defRPr sz="1400">
                <a:solidFill>
                  <a:schemeClr val="tx1">
                    <a:tint val="75000"/>
                  </a:schemeClr>
                </a:solidFill>
              </a:defRPr>
            </a:lvl4pPr>
            <a:lvl5pPr marL="1828278" indent="0">
              <a:buNone/>
              <a:defRPr sz="1400">
                <a:solidFill>
                  <a:schemeClr val="tx1">
                    <a:tint val="75000"/>
                  </a:schemeClr>
                </a:solidFill>
              </a:defRPr>
            </a:lvl5pPr>
            <a:lvl6pPr marL="2285348" indent="0">
              <a:buNone/>
              <a:defRPr sz="1400">
                <a:solidFill>
                  <a:schemeClr val="tx1">
                    <a:tint val="75000"/>
                  </a:schemeClr>
                </a:solidFill>
              </a:defRPr>
            </a:lvl6pPr>
            <a:lvl7pPr marL="2742417" indent="0">
              <a:buNone/>
              <a:defRPr sz="1400">
                <a:solidFill>
                  <a:schemeClr val="tx1">
                    <a:tint val="75000"/>
                  </a:schemeClr>
                </a:solidFill>
              </a:defRPr>
            </a:lvl7pPr>
            <a:lvl8pPr marL="3199487" indent="0">
              <a:buNone/>
              <a:defRPr sz="1400">
                <a:solidFill>
                  <a:schemeClr val="tx1">
                    <a:tint val="75000"/>
                  </a:schemeClr>
                </a:solidFill>
              </a:defRPr>
            </a:lvl8pPr>
            <a:lvl9pPr marL="365655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BF8F3B-EAAB-4D7C-AD12-D0BF2AFD7044}" type="datetimeFigureOut">
              <a:rPr lang="en-US" smtClean="0"/>
              <a:pPr/>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757DB-AA51-4B54-A1BC-F884E242137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132015"/>
            <a:ext cx="5403850" cy="602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65850" y="2132015"/>
            <a:ext cx="5403850" cy="602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BF8F3B-EAAB-4D7C-AD12-D0BF2AFD7044}" type="datetimeFigureOut">
              <a:rPr lang="en-US" smtClean="0"/>
              <a:pPr/>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8757DB-AA51-4B54-A1BC-F884E242137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70" indent="0">
              <a:buNone/>
              <a:defRPr sz="2000" b="1"/>
            </a:lvl2pPr>
            <a:lvl3pPr marL="914139" indent="0">
              <a:buNone/>
              <a:defRPr sz="1800" b="1"/>
            </a:lvl3pPr>
            <a:lvl4pPr marL="1371208" indent="0">
              <a:buNone/>
              <a:defRPr sz="1600" b="1"/>
            </a:lvl4pPr>
            <a:lvl5pPr marL="1828278" indent="0">
              <a:buNone/>
              <a:defRPr sz="1600" b="1"/>
            </a:lvl5pPr>
            <a:lvl6pPr marL="2285348" indent="0">
              <a:buNone/>
              <a:defRPr sz="1600" b="1"/>
            </a:lvl6pPr>
            <a:lvl7pPr marL="2742417" indent="0">
              <a:buNone/>
              <a:defRPr sz="1600" b="1"/>
            </a:lvl7pPr>
            <a:lvl8pPr marL="3199487" indent="0">
              <a:buNone/>
              <a:defRPr sz="1600" b="1"/>
            </a:lvl8pPr>
            <a:lvl9pPr marL="365655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70" indent="0">
              <a:buNone/>
              <a:defRPr sz="2000" b="1"/>
            </a:lvl2pPr>
            <a:lvl3pPr marL="914139" indent="0">
              <a:buNone/>
              <a:defRPr sz="1800" b="1"/>
            </a:lvl3pPr>
            <a:lvl4pPr marL="1371208" indent="0">
              <a:buNone/>
              <a:defRPr sz="1600" b="1"/>
            </a:lvl4pPr>
            <a:lvl5pPr marL="1828278" indent="0">
              <a:buNone/>
              <a:defRPr sz="1600" b="1"/>
            </a:lvl5pPr>
            <a:lvl6pPr marL="2285348" indent="0">
              <a:buNone/>
              <a:defRPr sz="1600" b="1"/>
            </a:lvl6pPr>
            <a:lvl7pPr marL="2742417" indent="0">
              <a:buNone/>
              <a:defRPr sz="1600" b="1"/>
            </a:lvl7pPr>
            <a:lvl8pPr marL="3199487" indent="0">
              <a:buNone/>
              <a:defRPr sz="1600" b="1"/>
            </a:lvl8pPr>
            <a:lvl9pPr marL="365655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BF8F3B-EAAB-4D7C-AD12-D0BF2AFD7044}" type="datetimeFigureOut">
              <a:rPr lang="en-US" smtClean="0"/>
              <a:pPr/>
              <a:t>6/3/2024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8757DB-AA51-4B54-A1BC-F884E242137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BF8F3B-EAAB-4D7C-AD12-D0BF2AFD7044}" type="datetimeFigureOut">
              <a:rPr lang="en-US" smtClean="0"/>
              <a:pPr/>
              <a:t>6/3/2024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8757DB-AA51-4B54-A1BC-F884E242137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BF8F3B-EAAB-4D7C-AD12-D0BF2AFD7044}" type="datetimeFigureOut">
              <a:rPr lang="en-US" smtClean="0"/>
              <a:pPr/>
              <a:t>6/3/2024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8757DB-AA51-4B54-A1BC-F884E242137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070" indent="0">
              <a:buNone/>
              <a:defRPr sz="1200"/>
            </a:lvl2pPr>
            <a:lvl3pPr marL="914139" indent="0">
              <a:buNone/>
              <a:defRPr sz="1000"/>
            </a:lvl3pPr>
            <a:lvl4pPr marL="1371208" indent="0">
              <a:buNone/>
              <a:defRPr sz="900"/>
            </a:lvl4pPr>
            <a:lvl5pPr marL="1828278" indent="0">
              <a:buNone/>
              <a:defRPr sz="900"/>
            </a:lvl5pPr>
            <a:lvl6pPr marL="2285348" indent="0">
              <a:buNone/>
              <a:defRPr sz="900"/>
            </a:lvl6pPr>
            <a:lvl7pPr marL="2742417" indent="0">
              <a:buNone/>
              <a:defRPr sz="900"/>
            </a:lvl7pPr>
            <a:lvl8pPr marL="3199487" indent="0">
              <a:buNone/>
              <a:defRPr sz="900"/>
            </a:lvl8pPr>
            <a:lvl9pPr marL="365655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BF8F3B-EAAB-4D7C-AD12-D0BF2AFD7044}" type="datetimeFigureOut">
              <a:rPr lang="en-US" smtClean="0"/>
              <a:pPr/>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8757DB-AA51-4B54-A1BC-F884E242137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70" indent="0">
              <a:buNone/>
              <a:defRPr sz="2800"/>
            </a:lvl2pPr>
            <a:lvl3pPr marL="914139" indent="0">
              <a:buNone/>
              <a:defRPr sz="2400"/>
            </a:lvl3pPr>
            <a:lvl4pPr marL="1371208" indent="0">
              <a:buNone/>
              <a:defRPr sz="2000"/>
            </a:lvl4pPr>
            <a:lvl5pPr marL="1828278" indent="0">
              <a:buNone/>
              <a:defRPr sz="2000"/>
            </a:lvl5pPr>
            <a:lvl6pPr marL="2285348" indent="0">
              <a:buNone/>
              <a:defRPr sz="2000"/>
            </a:lvl6pPr>
            <a:lvl7pPr marL="2742417" indent="0">
              <a:buNone/>
              <a:defRPr sz="2000"/>
            </a:lvl7pPr>
            <a:lvl8pPr marL="3199487" indent="0">
              <a:buNone/>
              <a:defRPr sz="2000"/>
            </a:lvl8pPr>
            <a:lvl9pPr marL="3656556"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70" indent="0">
              <a:buNone/>
              <a:defRPr sz="1200"/>
            </a:lvl2pPr>
            <a:lvl3pPr marL="914139" indent="0">
              <a:buNone/>
              <a:defRPr sz="1000"/>
            </a:lvl3pPr>
            <a:lvl4pPr marL="1371208" indent="0">
              <a:buNone/>
              <a:defRPr sz="900"/>
            </a:lvl4pPr>
            <a:lvl5pPr marL="1828278" indent="0">
              <a:buNone/>
              <a:defRPr sz="900"/>
            </a:lvl5pPr>
            <a:lvl6pPr marL="2285348" indent="0">
              <a:buNone/>
              <a:defRPr sz="900"/>
            </a:lvl6pPr>
            <a:lvl7pPr marL="2742417" indent="0">
              <a:buNone/>
              <a:defRPr sz="900"/>
            </a:lvl7pPr>
            <a:lvl8pPr marL="3199487" indent="0">
              <a:buNone/>
              <a:defRPr sz="900"/>
            </a:lvl8pPr>
            <a:lvl9pPr marL="365655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BF8F3B-EAAB-4D7C-AD12-D0BF2AFD7044}" type="datetimeFigureOut">
              <a:rPr lang="en-US" smtClean="0"/>
              <a:pPr/>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8757DB-AA51-4B54-A1BC-F884E242137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4" tIns="45706" rIns="91414" bIns="4570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14" tIns="45706" rIns="91414" bIns="457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1" y="6356351"/>
            <a:ext cx="2133600" cy="365125"/>
          </a:xfrm>
          <a:prstGeom prst="rect">
            <a:avLst/>
          </a:prstGeom>
        </p:spPr>
        <p:txBody>
          <a:bodyPr vert="horz" lIns="91414" tIns="45706" rIns="91414" bIns="45706" rtlCol="0" anchor="ctr"/>
          <a:lstStyle>
            <a:lvl1pPr algn="l">
              <a:defRPr sz="1200">
                <a:solidFill>
                  <a:schemeClr val="tx1">
                    <a:tint val="75000"/>
                  </a:schemeClr>
                </a:solidFill>
              </a:defRPr>
            </a:lvl1pPr>
          </a:lstStyle>
          <a:p>
            <a:fld id="{67BF8F3B-EAAB-4D7C-AD12-D0BF2AFD7044}" type="datetimeFigureOut">
              <a:rPr lang="en-US" smtClean="0"/>
              <a:pPr/>
              <a:t>6/3/2024</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14" tIns="45706" rIns="91414" bIns="4570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14" tIns="45706" rIns="91414" bIns="45706" rtlCol="0" anchor="ctr"/>
          <a:lstStyle>
            <a:lvl1pPr algn="r">
              <a:defRPr sz="1200">
                <a:solidFill>
                  <a:schemeClr val="tx1">
                    <a:tint val="75000"/>
                  </a:schemeClr>
                </a:solidFill>
              </a:defRPr>
            </a:lvl1pPr>
          </a:lstStyle>
          <a:p>
            <a:fld id="{168757DB-AA51-4B54-A1BC-F884E242137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139" rtl="0" eaLnBrk="1" latinLnBrk="0" hangingPunct="1">
        <a:spcBef>
          <a:spcPct val="0"/>
        </a:spcBef>
        <a:buNone/>
        <a:defRPr sz="4400" kern="1200">
          <a:solidFill>
            <a:schemeClr val="tx1"/>
          </a:solidFill>
          <a:latin typeface="+mj-lt"/>
          <a:ea typeface="+mj-ea"/>
          <a:cs typeface="+mj-cs"/>
        </a:defRPr>
      </a:lvl1pPr>
    </p:titleStyle>
    <p:bodyStyle>
      <a:lvl1pPr marL="342802" indent="-342802" algn="l" defTabSz="91413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38" indent="-285668" algn="l" defTabSz="91413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74" indent="-228534" algn="l" defTabSz="91413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42" indent="-228534" algn="l" defTabSz="91413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812" indent="-228534" algn="l" defTabSz="91413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883" indent="-228534" algn="l" defTabSz="91413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52" indent="-228534" algn="l" defTabSz="91413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22" indent="-228534" algn="l" defTabSz="91413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92" indent="-228534" algn="l" defTabSz="91413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39" rtl="0" eaLnBrk="1" latinLnBrk="0" hangingPunct="1">
        <a:defRPr sz="1800" kern="1200">
          <a:solidFill>
            <a:schemeClr val="tx1"/>
          </a:solidFill>
          <a:latin typeface="+mn-lt"/>
          <a:ea typeface="+mn-ea"/>
          <a:cs typeface="+mn-cs"/>
        </a:defRPr>
      </a:lvl1pPr>
      <a:lvl2pPr marL="457070" algn="l" defTabSz="914139" rtl="0" eaLnBrk="1" latinLnBrk="0" hangingPunct="1">
        <a:defRPr sz="1800" kern="1200">
          <a:solidFill>
            <a:schemeClr val="tx1"/>
          </a:solidFill>
          <a:latin typeface="+mn-lt"/>
          <a:ea typeface="+mn-ea"/>
          <a:cs typeface="+mn-cs"/>
        </a:defRPr>
      </a:lvl2pPr>
      <a:lvl3pPr marL="914139" algn="l" defTabSz="914139" rtl="0" eaLnBrk="1" latinLnBrk="0" hangingPunct="1">
        <a:defRPr sz="1800" kern="1200">
          <a:solidFill>
            <a:schemeClr val="tx1"/>
          </a:solidFill>
          <a:latin typeface="+mn-lt"/>
          <a:ea typeface="+mn-ea"/>
          <a:cs typeface="+mn-cs"/>
        </a:defRPr>
      </a:lvl3pPr>
      <a:lvl4pPr marL="1371208" algn="l" defTabSz="914139" rtl="0" eaLnBrk="1" latinLnBrk="0" hangingPunct="1">
        <a:defRPr sz="1800" kern="1200">
          <a:solidFill>
            <a:schemeClr val="tx1"/>
          </a:solidFill>
          <a:latin typeface="+mn-lt"/>
          <a:ea typeface="+mn-ea"/>
          <a:cs typeface="+mn-cs"/>
        </a:defRPr>
      </a:lvl4pPr>
      <a:lvl5pPr marL="1828278" algn="l" defTabSz="914139" rtl="0" eaLnBrk="1" latinLnBrk="0" hangingPunct="1">
        <a:defRPr sz="1800" kern="1200">
          <a:solidFill>
            <a:schemeClr val="tx1"/>
          </a:solidFill>
          <a:latin typeface="+mn-lt"/>
          <a:ea typeface="+mn-ea"/>
          <a:cs typeface="+mn-cs"/>
        </a:defRPr>
      </a:lvl5pPr>
      <a:lvl6pPr marL="2285348" algn="l" defTabSz="914139" rtl="0" eaLnBrk="1" latinLnBrk="0" hangingPunct="1">
        <a:defRPr sz="1800" kern="1200">
          <a:solidFill>
            <a:schemeClr val="tx1"/>
          </a:solidFill>
          <a:latin typeface="+mn-lt"/>
          <a:ea typeface="+mn-ea"/>
          <a:cs typeface="+mn-cs"/>
        </a:defRPr>
      </a:lvl6pPr>
      <a:lvl7pPr marL="2742417" algn="l" defTabSz="914139" rtl="0" eaLnBrk="1" latinLnBrk="0" hangingPunct="1">
        <a:defRPr sz="1800" kern="1200">
          <a:solidFill>
            <a:schemeClr val="tx1"/>
          </a:solidFill>
          <a:latin typeface="+mn-lt"/>
          <a:ea typeface="+mn-ea"/>
          <a:cs typeface="+mn-cs"/>
        </a:defRPr>
      </a:lvl7pPr>
      <a:lvl8pPr marL="3199487" algn="l" defTabSz="914139" rtl="0" eaLnBrk="1" latinLnBrk="0" hangingPunct="1">
        <a:defRPr sz="1800" kern="1200">
          <a:solidFill>
            <a:schemeClr val="tx1"/>
          </a:solidFill>
          <a:latin typeface="+mn-lt"/>
          <a:ea typeface="+mn-ea"/>
          <a:cs typeface="+mn-cs"/>
        </a:defRPr>
      </a:lvl8pPr>
      <a:lvl9pPr marL="3656556" algn="l" defTabSz="91413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1196635" y="990442"/>
            <a:ext cx="3517198" cy="443374"/>
          </a:xfrm>
          <a:prstGeom prst="rect">
            <a:avLst/>
          </a:prstGeom>
          <a:noFill/>
          <a:ln w="9525">
            <a:noFill/>
            <a:miter lim="800000"/>
            <a:headEnd/>
            <a:tailEnd/>
          </a:ln>
        </p:spPr>
        <p:txBody>
          <a:bodyPr lIns="87176" tIns="43589" rIns="87176" bIns="43589">
            <a:spAutoFit/>
          </a:bodyPr>
          <a:lstStyle/>
          <a:p>
            <a:pPr defTabSz="872351" eaLnBrk="0" hangingPunct="0">
              <a:spcBef>
                <a:spcPct val="50000"/>
              </a:spcBef>
            </a:pPr>
            <a:endParaRPr lang="en-US" sz="2300" dirty="0">
              <a:latin typeface="Times New Roman" pitchFamily="18" charset="0"/>
            </a:endParaRPr>
          </a:p>
        </p:txBody>
      </p:sp>
      <p:sp>
        <p:nvSpPr>
          <p:cNvPr id="9219" name="Rectangle 4"/>
          <p:cNvSpPr>
            <a:spLocks noChangeArrowheads="1"/>
          </p:cNvSpPr>
          <p:nvPr/>
        </p:nvSpPr>
        <p:spPr bwMode="auto">
          <a:xfrm>
            <a:off x="1089366" y="264595"/>
            <a:ext cx="6801983" cy="1294367"/>
          </a:xfrm>
          <a:prstGeom prst="rect">
            <a:avLst/>
          </a:prstGeom>
          <a:noFill/>
          <a:ln w="9525">
            <a:noFill/>
            <a:miter lim="800000"/>
            <a:headEnd/>
            <a:tailEnd/>
          </a:ln>
        </p:spPr>
        <p:txBody>
          <a:bodyPr lIns="62250" tIns="31125" rIns="62250" bIns="31125" anchor="ctr">
            <a:spAutoFit/>
          </a:bodyPr>
          <a:lstStyle/>
          <a:p>
            <a:pPr algn="ctr" defTabSz="620895" eaLnBrk="0" hangingPunct="0"/>
            <a:r>
              <a:rPr lang="en-US" sz="4000" b="1" dirty="0">
                <a:latin typeface="Times New Roman" pitchFamily="18" charset="0"/>
              </a:rPr>
              <a:t>GOVERNMENT OF KHYBER PAKHTUNKHWA</a:t>
            </a:r>
            <a:endParaRPr lang="en-US" sz="4000" dirty="0">
              <a:latin typeface="Times New Roman" pitchFamily="18" charset="0"/>
            </a:endParaRPr>
          </a:p>
        </p:txBody>
      </p:sp>
      <p:pic>
        <p:nvPicPr>
          <p:cNvPr id="9220" name="Picture 1" descr="Khyber Pakhtunkhwa colour"/>
          <p:cNvPicPr>
            <a:picLocks noChangeAspect="1" noChangeArrowheads="1"/>
          </p:cNvPicPr>
          <p:nvPr/>
        </p:nvPicPr>
        <p:blipFill>
          <a:blip r:embed="rId3"/>
          <a:srcRect/>
          <a:stretch>
            <a:fillRect/>
          </a:stretch>
        </p:blipFill>
        <p:spPr bwMode="auto">
          <a:xfrm>
            <a:off x="3429001" y="1819981"/>
            <a:ext cx="1980882" cy="1811637"/>
          </a:xfrm>
          <a:prstGeom prst="rect">
            <a:avLst/>
          </a:prstGeom>
          <a:noFill/>
          <a:ln w="9525">
            <a:noFill/>
            <a:miter lim="800000"/>
            <a:headEnd/>
            <a:tailEnd/>
          </a:ln>
        </p:spPr>
      </p:pic>
      <p:sp>
        <p:nvSpPr>
          <p:cNvPr id="5125" name="TextBox 4"/>
          <p:cNvSpPr>
            <a:spLocks noGrp="1" noChangeArrowheads="1"/>
          </p:cNvSpPr>
          <p:nvPr>
            <p:ph type="ctrTitle" idx="4294967295"/>
          </p:nvPr>
        </p:nvSpPr>
        <p:spPr>
          <a:xfrm>
            <a:off x="0" y="3748421"/>
            <a:ext cx="8756644" cy="3864031"/>
          </a:xfrm>
        </p:spPr>
        <p:txBody>
          <a:bodyPr lIns="87176" tIns="43589" rIns="87176" bIns="43589" rtlCol="0">
            <a:normAutofit fontScale="90000"/>
          </a:bodyPr>
          <a:lstStyle/>
          <a:p>
            <a:pPr defTabSz="912740">
              <a:defRPr/>
            </a:pP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(Army Pre Flood Coordination Conference-2024)</a:t>
            </a: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FLOOD PREPAREDNESS PLAN</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   	(FLOOD SEASON 2024)</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Irrigation Department</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2200" b="1" dirty="0" smtClean="0">
                <a:latin typeface="Times New Roman" pitchFamily="18" charset="0"/>
                <a:cs typeface="Times New Roman" pitchFamily="18" charset="0"/>
              </a:rPr>
              <a:t>6</a:t>
            </a:r>
            <a:r>
              <a:rPr lang="en-US" sz="2200" b="1" baseline="30000" dirty="0" smtClean="0">
                <a:latin typeface="Times New Roman" pitchFamily="18" charset="0"/>
                <a:cs typeface="Times New Roman" pitchFamily="18" charset="0"/>
              </a:rPr>
              <a:t>th</a:t>
            </a:r>
            <a:r>
              <a:rPr lang="en-US" sz="2200" b="1" dirty="0" smtClean="0">
                <a:latin typeface="Times New Roman" pitchFamily="18" charset="0"/>
                <a:cs typeface="Times New Roman" pitchFamily="18" charset="0"/>
              </a:rPr>
              <a:t> June, 2024</a:t>
            </a:r>
            <a:br>
              <a:rPr lang="en-US" sz="22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2100" b="1" dirty="0" smtClean="0">
                <a:latin typeface="Times New Roman" pitchFamily="18" charset="0"/>
                <a:cs typeface="Times New Roman" pitchFamily="18" charset="0"/>
              </a:rPr>
              <a:t/>
            </a:r>
            <a:br>
              <a:rPr lang="en-US" sz="2100" b="1" dirty="0" smtClean="0">
                <a:latin typeface="Times New Roman" pitchFamily="18" charset="0"/>
                <a:cs typeface="Times New Roman" pitchFamily="18" charset="0"/>
              </a:rPr>
            </a:br>
            <a:endParaRPr lang="en-US" sz="27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extLst>
          </p:cNvPr>
          <p:cNvGraphicFramePr>
            <a:graphicFrameLocks noGrp="1"/>
          </p:cNvGraphicFramePr>
          <p:nvPr/>
        </p:nvGraphicFramePr>
        <p:xfrm>
          <a:off x="246717" y="854570"/>
          <a:ext cx="7534756" cy="4771771"/>
        </p:xfrm>
        <a:graphic>
          <a:graphicData uri="http://schemas.openxmlformats.org/drawingml/2006/table">
            <a:tbl>
              <a:tblPr/>
              <a:tblGrid>
                <a:gridCol w="594685">
                  <a:extLst>
                    <a:ext uri="{9D8B030D-6E8A-4147-A177-3AD203B41FA5}"/>
                  </a:extLst>
                </a:gridCol>
                <a:gridCol w="5730902">
                  <a:extLst>
                    <a:ext uri="{9D8B030D-6E8A-4147-A177-3AD203B41FA5}"/>
                  </a:extLst>
                </a:gridCol>
                <a:gridCol w="1209169">
                  <a:extLst>
                    <a:ext uri="{9D8B030D-6E8A-4147-A177-3AD203B41FA5}"/>
                  </a:extLst>
                </a:gridCol>
              </a:tblGrid>
              <a:tr h="763397">
                <a:tc>
                  <a:txBody>
                    <a:bodyPr/>
                    <a:lstStyle>
                      <a:lvl1pPr defTabSz="912813">
                        <a:lnSpc>
                          <a:spcPct val="90000"/>
                        </a:lnSpc>
                        <a:spcBef>
                          <a:spcPts val="1000"/>
                        </a:spcBef>
                        <a:buFont typeface="Arial" panose="020B0604020202020204" pitchFamily="34" charset="0"/>
                        <a:tabLst>
                          <a:tab pos="228600" algn="l"/>
                        </a:tabLst>
                        <a:defRPr sz="23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tabLst>
                          <a:tab pos="228600" algn="l"/>
                        </a:tabLst>
                        <a:defRPr sz="21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tabLst>
                          <a:tab pos="228600" algn="l"/>
                        </a:tabLst>
                        <a:defRPr sz="17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tabLst>
                          <a:tab pos="228600" algn="l"/>
                        </a:tabLst>
                        <a:defRPr sz="15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tabLst>
                          <a:tab pos="228600" algn="l"/>
                        </a:tabLst>
                        <a:defRPr sz="1500">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tabLst>
                          <a:tab pos="228600" algn="l"/>
                        </a:tabLst>
                        <a:defRPr sz="1500">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tabLst>
                          <a:tab pos="228600" algn="l"/>
                        </a:tabLst>
                        <a:defRPr sz="1500">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tabLst>
                          <a:tab pos="228600" algn="l"/>
                        </a:tabLst>
                        <a:defRPr sz="1500">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tabLst>
                          <a:tab pos="228600" algn="l"/>
                        </a:tabLst>
                        <a:defRPr sz="1500">
                          <a:solidFill>
                            <a:schemeClr val="tx1"/>
                          </a:solidFill>
                          <a:latin typeface="Calibri" panose="020F0502020204030204" pitchFamily="34" charset="0"/>
                        </a:defRPr>
                      </a:lvl9pPr>
                    </a:lstStyle>
                    <a:p>
                      <a:pPr marL="0" marR="0" lvl="0" indent="0" algn="just" defTabSz="912813" rtl="0" eaLnBrk="1" fontAlgn="base" latinLnBrk="0" hangingPunct="1">
                        <a:lnSpc>
                          <a:spcPct val="107000"/>
                        </a:lnSpc>
                        <a:spcBef>
                          <a:spcPct val="0"/>
                        </a:spcBef>
                        <a:spcAft>
                          <a:spcPts val="800"/>
                        </a:spcAft>
                        <a:buClrTx/>
                        <a:buSzTx/>
                        <a:buFontTx/>
                        <a:buNone/>
                        <a:tabLst>
                          <a:tab pos="228600" algn="l"/>
                        </a:tabLst>
                      </a:pPr>
                      <a:r>
                        <a:rPr kumimoji="0" lang="en-US" altLang="en-US" sz="21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No.</a:t>
                      </a:r>
                    </a:p>
                  </a:txBody>
                  <a:tcPr marL="54829" marR="548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12813">
                        <a:lnSpc>
                          <a:spcPct val="90000"/>
                        </a:lnSpc>
                        <a:spcBef>
                          <a:spcPts val="1000"/>
                        </a:spcBef>
                        <a:buFont typeface="Arial" panose="020B0604020202020204" pitchFamily="34" charset="0"/>
                        <a:tabLst>
                          <a:tab pos="228600" algn="l"/>
                        </a:tabLst>
                        <a:defRPr sz="23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tabLst>
                          <a:tab pos="228600" algn="l"/>
                        </a:tabLst>
                        <a:defRPr sz="21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tabLst>
                          <a:tab pos="228600" algn="l"/>
                        </a:tabLst>
                        <a:defRPr sz="17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tabLst>
                          <a:tab pos="228600" algn="l"/>
                        </a:tabLst>
                        <a:defRPr sz="15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tabLst>
                          <a:tab pos="228600" algn="l"/>
                        </a:tabLst>
                        <a:defRPr sz="1500">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tabLst>
                          <a:tab pos="228600" algn="l"/>
                        </a:tabLst>
                        <a:defRPr sz="1500">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tabLst>
                          <a:tab pos="228600" algn="l"/>
                        </a:tabLst>
                        <a:defRPr sz="1500">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tabLst>
                          <a:tab pos="228600" algn="l"/>
                        </a:tabLst>
                        <a:defRPr sz="1500">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tabLst>
                          <a:tab pos="228600" algn="l"/>
                        </a:tabLst>
                        <a:defRPr sz="1500">
                          <a:solidFill>
                            <a:schemeClr val="tx1"/>
                          </a:solidFill>
                          <a:latin typeface="Calibri" panose="020F0502020204030204" pitchFamily="34" charset="0"/>
                        </a:defRPr>
                      </a:lvl9pPr>
                    </a:lstStyle>
                    <a:p>
                      <a:pPr marL="117475" marR="0" lvl="0" indent="0" algn="just" defTabSz="912813" rtl="0" eaLnBrk="1" fontAlgn="base" latinLnBrk="0" hangingPunct="1">
                        <a:lnSpc>
                          <a:spcPct val="107000"/>
                        </a:lnSpc>
                        <a:spcBef>
                          <a:spcPct val="0"/>
                        </a:spcBef>
                        <a:spcAft>
                          <a:spcPts val="800"/>
                        </a:spcAft>
                        <a:buClrTx/>
                        <a:buSzTx/>
                        <a:buFontTx/>
                        <a:buNone/>
                        <a:tabLst>
                          <a:tab pos="228600" algn="l"/>
                        </a:tabLst>
                      </a:pPr>
                      <a:r>
                        <a:rPr kumimoji="0" lang="en-US" altLang="en-US" sz="21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Description</a:t>
                      </a:r>
                      <a:endParaRPr kumimoji="0" lang="en-US" altLang="en-US" sz="21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29" marR="548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12813">
                        <a:lnSpc>
                          <a:spcPct val="90000"/>
                        </a:lnSpc>
                        <a:spcBef>
                          <a:spcPts val="1000"/>
                        </a:spcBef>
                        <a:buFont typeface="Arial" panose="020B0604020202020204" pitchFamily="34" charset="0"/>
                        <a:tabLst>
                          <a:tab pos="228600" algn="l"/>
                        </a:tabLst>
                        <a:defRPr sz="23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tabLst>
                          <a:tab pos="228600" algn="l"/>
                        </a:tabLst>
                        <a:defRPr sz="21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tabLst>
                          <a:tab pos="228600" algn="l"/>
                        </a:tabLst>
                        <a:defRPr sz="17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tabLst>
                          <a:tab pos="228600" algn="l"/>
                        </a:tabLst>
                        <a:defRPr sz="15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tabLst>
                          <a:tab pos="228600" algn="l"/>
                        </a:tabLst>
                        <a:defRPr sz="1500">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tabLst>
                          <a:tab pos="228600" algn="l"/>
                        </a:tabLst>
                        <a:defRPr sz="1500">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tabLst>
                          <a:tab pos="228600" algn="l"/>
                        </a:tabLst>
                        <a:defRPr sz="1500">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tabLst>
                          <a:tab pos="228600" algn="l"/>
                        </a:tabLst>
                        <a:defRPr sz="1500">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tabLst>
                          <a:tab pos="228600" algn="l"/>
                        </a:tabLst>
                        <a:defRPr sz="15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ts val="800"/>
                        </a:spcAft>
                        <a:buClrTx/>
                        <a:buSzTx/>
                        <a:buFontTx/>
                        <a:buNone/>
                        <a:tabLst>
                          <a:tab pos="228600" algn="l"/>
                        </a:tabLst>
                      </a:pPr>
                      <a:r>
                        <a:rPr kumimoji="0" lang="en-US" altLang="en-US" sz="21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Length</a:t>
                      </a:r>
                    </a:p>
                    <a:p>
                      <a:pPr marL="0" marR="0" lvl="0" indent="0" algn="ctr" defTabSz="912813" rtl="0" eaLnBrk="1" fontAlgn="base" latinLnBrk="0" hangingPunct="1">
                        <a:lnSpc>
                          <a:spcPct val="107000"/>
                        </a:lnSpc>
                        <a:spcBef>
                          <a:spcPct val="0"/>
                        </a:spcBef>
                        <a:spcAft>
                          <a:spcPts val="800"/>
                        </a:spcAft>
                        <a:buClrTx/>
                        <a:buSzTx/>
                        <a:buFontTx/>
                        <a:buNone/>
                        <a:tabLst>
                          <a:tab pos="228600" algn="l"/>
                        </a:tabLst>
                      </a:pPr>
                      <a:r>
                        <a:rPr kumimoji="0" lang="en-US" altLang="en-US" sz="21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(Km)</a:t>
                      </a:r>
                      <a:endParaRPr kumimoji="0" lang="en-US" altLang="en-US" sz="21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29" marR="548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1051560">
                <a:tc>
                  <a:txBody>
                    <a:bodyPr/>
                    <a:lstStyle>
                      <a:lvl1pPr defTabSz="912813">
                        <a:lnSpc>
                          <a:spcPct val="90000"/>
                        </a:lnSpc>
                        <a:spcBef>
                          <a:spcPts val="1000"/>
                        </a:spcBef>
                        <a:buFont typeface="Arial" panose="020B0604020202020204" pitchFamily="34" charset="0"/>
                        <a:tabLst>
                          <a:tab pos="228600" algn="l"/>
                        </a:tabLst>
                        <a:defRPr sz="23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tabLst>
                          <a:tab pos="228600" algn="l"/>
                        </a:tabLst>
                        <a:defRPr sz="21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tabLst>
                          <a:tab pos="228600" algn="l"/>
                        </a:tabLst>
                        <a:defRPr sz="17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tabLst>
                          <a:tab pos="228600" algn="l"/>
                        </a:tabLst>
                        <a:defRPr sz="15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tabLst>
                          <a:tab pos="228600" algn="l"/>
                        </a:tabLst>
                        <a:defRPr sz="1500">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tabLst>
                          <a:tab pos="228600" algn="l"/>
                        </a:tabLst>
                        <a:defRPr sz="1500">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tabLst>
                          <a:tab pos="228600" algn="l"/>
                        </a:tabLst>
                        <a:defRPr sz="1500">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tabLst>
                          <a:tab pos="228600" algn="l"/>
                        </a:tabLst>
                        <a:defRPr sz="1500">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tabLst>
                          <a:tab pos="228600" algn="l"/>
                        </a:tabLst>
                        <a:defRPr sz="15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ts val="600"/>
                        </a:spcAft>
                        <a:buClrTx/>
                        <a:buSzTx/>
                        <a:buFontTx/>
                        <a:buNone/>
                        <a:tabLst>
                          <a:tab pos="228600" algn="l"/>
                        </a:tabLst>
                      </a:pPr>
                      <a:r>
                        <a:rPr kumimoji="0" lang="en-US" altLang="en-US"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a:t>
                      </a:r>
                      <a:endParaRPr kumimoji="0" lang="en-US" altLang="en-US" sz="21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29" marR="548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1275" defTabSz="912813">
                        <a:lnSpc>
                          <a:spcPct val="90000"/>
                        </a:lnSpc>
                        <a:spcBef>
                          <a:spcPts val="1000"/>
                        </a:spcBef>
                        <a:buFont typeface="Arial" panose="020B0604020202020204" pitchFamily="34" charset="0"/>
                        <a:tabLst>
                          <a:tab pos="228600" algn="l"/>
                        </a:tabLst>
                        <a:defRPr sz="23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tabLst>
                          <a:tab pos="228600" algn="l"/>
                        </a:tabLst>
                        <a:defRPr sz="21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tabLst>
                          <a:tab pos="228600" algn="l"/>
                        </a:tabLst>
                        <a:defRPr sz="17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tabLst>
                          <a:tab pos="228600" algn="l"/>
                        </a:tabLst>
                        <a:defRPr sz="15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tabLst>
                          <a:tab pos="228600" algn="l"/>
                        </a:tabLst>
                        <a:defRPr sz="1500">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tabLst>
                          <a:tab pos="228600" algn="l"/>
                        </a:tabLst>
                        <a:defRPr sz="1500">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tabLst>
                          <a:tab pos="228600" algn="l"/>
                        </a:tabLst>
                        <a:defRPr sz="1500">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tabLst>
                          <a:tab pos="228600" algn="l"/>
                        </a:tabLst>
                        <a:defRPr sz="1500">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tabLst>
                          <a:tab pos="228600" algn="l"/>
                        </a:tabLst>
                        <a:defRPr sz="1500">
                          <a:solidFill>
                            <a:schemeClr val="tx1"/>
                          </a:solidFill>
                          <a:latin typeface="Calibri" panose="020F0502020204030204" pitchFamily="34" charset="0"/>
                        </a:defRPr>
                      </a:lvl9pPr>
                    </a:lstStyle>
                    <a:p>
                      <a:pPr marL="41275" marR="0" lvl="0" indent="0" algn="l" defTabSz="912813" rtl="0" eaLnBrk="1" fontAlgn="base" latinLnBrk="0" hangingPunct="1">
                        <a:lnSpc>
                          <a:spcPct val="150000"/>
                        </a:lnSpc>
                        <a:spcBef>
                          <a:spcPct val="0"/>
                        </a:spcBef>
                        <a:spcAft>
                          <a:spcPts val="600"/>
                        </a:spcAft>
                        <a:buClrTx/>
                        <a:buSzTx/>
                        <a:buFontTx/>
                        <a:buNone/>
                        <a:tabLst>
                          <a:tab pos="228600" algn="l"/>
                        </a:tabLst>
                      </a:pPr>
                      <a:r>
                        <a:rPr kumimoji="0" lang="en-US" altLang="en-US"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Spurs </a:t>
                      </a:r>
                      <a:r>
                        <a:rPr kumimoji="0" lang="en-US" altLang="en-US" sz="2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along </a:t>
                      </a:r>
                      <a:r>
                        <a:rPr kumimoji="0" lang="en-US" altLang="en-US"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Indus river in D.I.Khan (U/S bridge 32 and  D/S bridge 13)</a:t>
                      </a:r>
                      <a:endParaRPr kumimoji="0" lang="en-US" altLang="en-US" sz="21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29" marR="548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12813">
                        <a:lnSpc>
                          <a:spcPct val="90000"/>
                        </a:lnSpc>
                        <a:spcBef>
                          <a:spcPts val="1000"/>
                        </a:spcBef>
                        <a:buFont typeface="Arial" panose="020B0604020202020204" pitchFamily="34" charset="0"/>
                        <a:tabLst>
                          <a:tab pos="228600" algn="l"/>
                        </a:tabLst>
                        <a:defRPr sz="23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tabLst>
                          <a:tab pos="228600" algn="l"/>
                        </a:tabLst>
                        <a:defRPr sz="21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tabLst>
                          <a:tab pos="228600" algn="l"/>
                        </a:tabLst>
                        <a:defRPr sz="17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tabLst>
                          <a:tab pos="228600" algn="l"/>
                        </a:tabLst>
                        <a:defRPr sz="15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tabLst>
                          <a:tab pos="228600" algn="l"/>
                        </a:tabLst>
                        <a:defRPr sz="1500">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tabLst>
                          <a:tab pos="228600" algn="l"/>
                        </a:tabLst>
                        <a:defRPr sz="1500">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tabLst>
                          <a:tab pos="228600" algn="l"/>
                        </a:tabLst>
                        <a:defRPr sz="1500">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tabLst>
                          <a:tab pos="228600" algn="l"/>
                        </a:tabLst>
                        <a:defRPr sz="1500">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tabLst>
                          <a:tab pos="228600" algn="l"/>
                        </a:tabLst>
                        <a:defRPr sz="1500">
                          <a:solidFill>
                            <a:schemeClr val="tx1"/>
                          </a:solidFill>
                          <a:latin typeface="Calibri" panose="020F0502020204030204" pitchFamily="34" charset="0"/>
                        </a:defRPr>
                      </a:lvl9pPr>
                    </a:lstStyle>
                    <a:p>
                      <a:pPr marL="117475" marR="0" lvl="0" indent="0" algn="just" defTabSz="912813" rtl="0" eaLnBrk="1" fontAlgn="base" latinLnBrk="0" hangingPunct="1">
                        <a:lnSpc>
                          <a:spcPct val="150000"/>
                        </a:lnSpc>
                        <a:spcBef>
                          <a:spcPct val="0"/>
                        </a:spcBef>
                        <a:spcAft>
                          <a:spcPts val="600"/>
                        </a:spcAft>
                        <a:buClrTx/>
                        <a:buSzTx/>
                        <a:buFontTx/>
                        <a:buNone/>
                        <a:tabLst>
                          <a:tab pos="228600" algn="l"/>
                        </a:tabLst>
                      </a:pPr>
                      <a:r>
                        <a:rPr kumimoji="0" lang="en-US" altLang="en-US" sz="21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61</a:t>
                      </a:r>
                      <a:endParaRPr kumimoji="0" lang="en-US" altLang="en-US" sz="21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29" marR="548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2933700">
                <a:tc>
                  <a:txBody>
                    <a:bodyPr/>
                    <a:lstStyle>
                      <a:lvl1pPr defTabSz="912813">
                        <a:lnSpc>
                          <a:spcPct val="90000"/>
                        </a:lnSpc>
                        <a:spcBef>
                          <a:spcPts val="1000"/>
                        </a:spcBef>
                        <a:buFont typeface="Arial" panose="020B0604020202020204" pitchFamily="34" charset="0"/>
                        <a:tabLst>
                          <a:tab pos="228600" algn="l"/>
                        </a:tabLst>
                        <a:defRPr sz="23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tabLst>
                          <a:tab pos="228600" algn="l"/>
                        </a:tabLst>
                        <a:defRPr sz="21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tabLst>
                          <a:tab pos="228600" algn="l"/>
                        </a:tabLst>
                        <a:defRPr sz="17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tabLst>
                          <a:tab pos="228600" algn="l"/>
                        </a:tabLst>
                        <a:defRPr sz="15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tabLst>
                          <a:tab pos="228600" algn="l"/>
                        </a:tabLst>
                        <a:defRPr sz="1500">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tabLst>
                          <a:tab pos="228600" algn="l"/>
                        </a:tabLst>
                        <a:defRPr sz="1500">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tabLst>
                          <a:tab pos="228600" algn="l"/>
                        </a:tabLst>
                        <a:defRPr sz="1500">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tabLst>
                          <a:tab pos="228600" algn="l"/>
                        </a:tabLst>
                        <a:defRPr sz="1500">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tabLst>
                          <a:tab pos="228600" algn="l"/>
                        </a:tabLst>
                        <a:defRPr sz="15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ts val="600"/>
                        </a:spcAft>
                        <a:buClrTx/>
                        <a:buSzTx/>
                        <a:buFontTx/>
                        <a:buNone/>
                        <a:tabLst>
                          <a:tab pos="228600" algn="l"/>
                        </a:tabLst>
                      </a:pPr>
                      <a:r>
                        <a:rPr kumimoji="0" lang="en-US" altLang="en-US"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endParaRPr kumimoji="0" lang="en-US" altLang="en-US" sz="21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29" marR="548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12813">
                        <a:lnSpc>
                          <a:spcPct val="90000"/>
                        </a:lnSpc>
                        <a:spcBef>
                          <a:spcPts val="1000"/>
                        </a:spcBef>
                        <a:buFont typeface="Arial" panose="020B0604020202020204" pitchFamily="34" charset="0"/>
                        <a:tabLst>
                          <a:tab pos="228600" algn="l"/>
                        </a:tabLst>
                        <a:defRPr sz="23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tabLst>
                          <a:tab pos="228600" algn="l"/>
                        </a:tabLst>
                        <a:defRPr sz="21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tabLst>
                          <a:tab pos="228600" algn="l"/>
                        </a:tabLst>
                        <a:defRPr sz="17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tabLst>
                          <a:tab pos="228600" algn="l"/>
                        </a:tabLst>
                        <a:defRPr sz="15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tabLst>
                          <a:tab pos="228600" algn="l"/>
                        </a:tabLst>
                        <a:defRPr sz="1500">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tabLst>
                          <a:tab pos="228600" algn="l"/>
                        </a:tabLst>
                        <a:defRPr sz="1500">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tabLst>
                          <a:tab pos="228600" algn="l"/>
                        </a:tabLst>
                        <a:defRPr sz="1500">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tabLst>
                          <a:tab pos="228600" algn="l"/>
                        </a:tabLst>
                        <a:defRPr sz="1500">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tabLst>
                          <a:tab pos="228600" algn="l"/>
                        </a:tabLst>
                        <a:defRPr sz="1500">
                          <a:solidFill>
                            <a:schemeClr val="tx1"/>
                          </a:solidFill>
                          <a:latin typeface="Calibri" panose="020F0502020204030204" pitchFamily="34" charset="0"/>
                        </a:defRPr>
                      </a:lvl9pPr>
                    </a:lstStyle>
                    <a:p>
                      <a:pPr>
                        <a:lnSpc>
                          <a:spcPct val="150000"/>
                        </a:lnSpc>
                        <a:spcBef>
                          <a:spcPts val="0"/>
                        </a:spcBef>
                      </a:pPr>
                      <a:r>
                        <a:rPr kumimoji="0" lang="en-US" altLang="en-US" sz="21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 Total length of Guide Bund		</a:t>
                      </a:r>
                    </a:p>
                    <a:p>
                      <a:pPr>
                        <a:lnSpc>
                          <a:spcPct val="150000"/>
                        </a:lnSpc>
                        <a:spcBef>
                          <a:spcPts val="0"/>
                        </a:spcBef>
                      </a:pPr>
                      <a:endParaRPr kumimoji="0" lang="en-US" altLang="en-US" sz="21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spcBef>
                          <a:spcPts val="0"/>
                        </a:spcBef>
                      </a:pPr>
                      <a:r>
                        <a:rPr kumimoji="0" lang="en-US" altLang="en-US" sz="21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b. Total length of Marginal Bund		</a:t>
                      </a:r>
                    </a:p>
                    <a:p>
                      <a:pPr>
                        <a:lnSpc>
                          <a:spcPct val="150000"/>
                        </a:lnSpc>
                        <a:spcBef>
                          <a:spcPts val="0"/>
                        </a:spcBef>
                      </a:pPr>
                      <a:endParaRPr kumimoji="0" lang="en-US" altLang="en-US" sz="21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spcBef>
                          <a:spcPts val="0"/>
                        </a:spcBef>
                      </a:pPr>
                      <a:r>
                        <a:rPr kumimoji="0" lang="en-US" altLang="en-US" sz="21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c. Total length of Flood Embankment	</a:t>
                      </a:r>
                      <a:endParaRPr kumimoji="0" lang="en-US" altLang="en-US" sz="21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54829" marR="548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12813">
                        <a:lnSpc>
                          <a:spcPct val="90000"/>
                        </a:lnSpc>
                        <a:spcBef>
                          <a:spcPts val="1000"/>
                        </a:spcBef>
                        <a:buFont typeface="Arial" panose="020B0604020202020204" pitchFamily="34" charset="0"/>
                        <a:tabLst>
                          <a:tab pos="228600" algn="l"/>
                        </a:tabLst>
                        <a:defRPr sz="23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tabLst>
                          <a:tab pos="228600" algn="l"/>
                        </a:tabLst>
                        <a:defRPr sz="21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tabLst>
                          <a:tab pos="228600" algn="l"/>
                        </a:tabLst>
                        <a:defRPr sz="17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tabLst>
                          <a:tab pos="228600" algn="l"/>
                        </a:tabLst>
                        <a:defRPr sz="15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tabLst>
                          <a:tab pos="228600" algn="l"/>
                        </a:tabLst>
                        <a:defRPr sz="1500">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tabLst>
                          <a:tab pos="228600" algn="l"/>
                        </a:tabLst>
                        <a:defRPr sz="1500">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tabLst>
                          <a:tab pos="228600" algn="l"/>
                        </a:tabLst>
                        <a:defRPr sz="1500">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tabLst>
                          <a:tab pos="228600" algn="l"/>
                        </a:tabLst>
                        <a:defRPr sz="1500">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tabLst>
                          <a:tab pos="228600" algn="l"/>
                        </a:tabLst>
                        <a:defRPr sz="1500">
                          <a:solidFill>
                            <a:schemeClr val="tx1"/>
                          </a:solidFill>
                          <a:latin typeface="Calibri" panose="020F0502020204030204" pitchFamily="34" charset="0"/>
                        </a:defRPr>
                      </a:lvl9pPr>
                    </a:lstStyle>
                    <a:p>
                      <a:pPr marL="169863" marR="0" lvl="0" indent="0" algn="just" defTabSz="912813" rtl="0" eaLnBrk="1" fontAlgn="base" latinLnBrk="0" hangingPunct="1">
                        <a:lnSpc>
                          <a:spcPct val="150000"/>
                        </a:lnSpc>
                        <a:spcBef>
                          <a:spcPct val="0"/>
                        </a:spcBef>
                        <a:spcAft>
                          <a:spcPts val="600"/>
                        </a:spcAft>
                        <a:buClrTx/>
                        <a:buSzTx/>
                        <a:buFontTx/>
                        <a:buNone/>
                        <a:tabLst>
                          <a:tab pos="228600" algn="l"/>
                        </a:tabLst>
                      </a:pPr>
                      <a:r>
                        <a:rPr kumimoji="0" lang="en-US" altLang="en-US" sz="21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6</a:t>
                      </a:r>
                      <a:endParaRPr kumimoji="0" lang="en-US" altLang="en-US" sz="21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p>
                      <a:pPr marL="169863" marR="0" lvl="0" indent="0" algn="just" defTabSz="912813" rtl="0" eaLnBrk="1" fontAlgn="base" latinLnBrk="0" hangingPunct="1">
                        <a:lnSpc>
                          <a:spcPct val="150000"/>
                        </a:lnSpc>
                        <a:spcBef>
                          <a:spcPct val="0"/>
                        </a:spcBef>
                        <a:spcAft>
                          <a:spcPts val="600"/>
                        </a:spcAft>
                        <a:buClrTx/>
                        <a:buSzTx/>
                        <a:buFontTx/>
                        <a:buNone/>
                        <a:tabLst>
                          <a:tab pos="228600" algn="l"/>
                        </a:tabLst>
                      </a:pPr>
                      <a:endParaRPr kumimoji="0" lang="en-US" altLang="en-US" sz="21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endParaRPr>
                    </a:p>
                    <a:p>
                      <a:pPr marL="169863" marR="0" lvl="0" indent="0" algn="just" defTabSz="912813" rtl="0" eaLnBrk="1" fontAlgn="base" latinLnBrk="0" hangingPunct="1">
                        <a:lnSpc>
                          <a:spcPct val="150000"/>
                        </a:lnSpc>
                        <a:spcBef>
                          <a:spcPct val="0"/>
                        </a:spcBef>
                        <a:spcAft>
                          <a:spcPts val="600"/>
                        </a:spcAft>
                        <a:buClrTx/>
                        <a:buSzTx/>
                        <a:buFontTx/>
                        <a:buNone/>
                        <a:tabLst>
                          <a:tab pos="228600" algn="l"/>
                        </a:tabLst>
                      </a:pPr>
                      <a:r>
                        <a:rPr kumimoji="0" lang="en-US" altLang="en-US" sz="21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37</a:t>
                      </a:r>
                      <a:endParaRPr kumimoji="0" lang="en-US" altLang="en-US" sz="21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p>
                      <a:pPr marL="169863" marR="0" lvl="0" indent="0" algn="just" defTabSz="912813" rtl="0" eaLnBrk="1" fontAlgn="base" latinLnBrk="0" hangingPunct="1">
                        <a:lnSpc>
                          <a:spcPct val="150000"/>
                        </a:lnSpc>
                        <a:spcBef>
                          <a:spcPct val="0"/>
                        </a:spcBef>
                        <a:spcAft>
                          <a:spcPts val="600"/>
                        </a:spcAft>
                        <a:buClrTx/>
                        <a:buSzTx/>
                        <a:buFontTx/>
                        <a:buNone/>
                        <a:tabLst>
                          <a:tab pos="228600" algn="l"/>
                        </a:tabLst>
                      </a:pPr>
                      <a:endParaRPr kumimoji="0" lang="en-US" altLang="en-US" sz="21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endParaRPr>
                    </a:p>
                    <a:p>
                      <a:pPr marL="169863" marR="0" lvl="0" indent="0" algn="just" defTabSz="912813" rtl="0" eaLnBrk="1" fontAlgn="base" latinLnBrk="0" hangingPunct="1">
                        <a:lnSpc>
                          <a:spcPct val="150000"/>
                        </a:lnSpc>
                        <a:spcBef>
                          <a:spcPct val="0"/>
                        </a:spcBef>
                        <a:spcAft>
                          <a:spcPts val="600"/>
                        </a:spcAft>
                        <a:buClrTx/>
                        <a:buSzTx/>
                        <a:buFontTx/>
                        <a:buNone/>
                        <a:tabLst>
                          <a:tab pos="228600" algn="l"/>
                        </a:tabLst>
                      </a:pPr>
                      <a:r>
                        <a:rPr kumimoji="0" lang="en-US" altLang="en-US" sz="21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10.5</a:t>
                      </a:r>
                      <a:endParaRPr kumimoji="0" lang="en-US" altLang="en-US" sz="21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54829" marR="548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116760" name="Rectangle 1"/>
          <p:cNvSpPr>
            <a:spLocks noChangeArrowheads="1"/>
          </p:cNvSpPr>
          <p:nvPr/>
        </p:nvSpPr>
        <p:spPr bwMode="auto">
          <a:xfrm>
            <a:off x="549452" y="200234"/>
            <a:ext cx="8152367" cy="531572"/>
          </a:xfrm>
          <a:prstGeom prst="rect">
            <a:avLst/>
          </a:prstGeom>
          <a:noFill/>
          <a:ln w="9525">
            <a:noFill/>
            <a:miter lim="800000"/>
            <a:headEnd/>
            <a:tailEnd/>
          </a:ln>
        </p:spPr>
        <p:txBody>
          <a:bodyPr lIns="68624" tIns="34312" rIns="68624" bIns="34312" anchor="ctr">
            <a:spAutoFit/>
          </a:bodyPr>
          <a:lstStyle/>
          <a:p>
            <a:pPr algn="ctr">
              <a:tabLst>
                <a:tab pos="728047" algn="l"/>
              </a:tabLst>
            </a:pPr>
            <a:r>
              <a:rPr lang="en-US" altLang="en-US" sz="3000" b="1" u="sng" dirty="0">
                <a:latin typeface="Times New Roman" pitchFamily="18" charset="0"/>
                <a:cs typeface="Calibri" pitchFamily="34" charset="0"/>
              </a:rPr>
              <a:t>Flood Mitigation </a:t>
            </a:r>
            <a:r>
              <a:rPr lang="en-US" altLang="en-US" sz="3000" b="1" u="sng" dirty="0" smtClean="0">
                <a:latin typeface="Times New Roman" pitchFamily="18" charset="0"/>
                <a:cs typeface="Calibri" pitchFamily="34" charset="0"/>
              </a:rPr>
              <a:t>Structures</a:t>
            </a:r>
            <a:r>
              <a:rPr lang="en-US" altLang="en-US" sz="3000" b="1" u="sng" dirty="0">
                <a:latin typeface="Times New Roman" pitchFamily="18" charset="0"/>
                <a:cs typeface="Calibri" pitchFamily="34" charset="0"/>
              </a:rPr>
              <a:t>.</a:t>
            </a:r>
            <a:endParaRPr lang="en-US" altLang="en-US" sz="3000" b="1" dirty="0"/>
          </a:p>
        </p:txBody>
      </p:sp>
      <p:sp>
        <p:nvSpPr>
          <p:cNvPr id="5" name="Slide Number Placeholder 2">
            <a:extLst>
              <a:ext uri="{FF2B5EF4-FFF2-40B4-BE49-F238E27FC236}"/>
            </a:extLst>
          </p:cNvPr>
          <p:cNvSpPr>
            <a:spLocks noGrp="1"/>
          </p:cNvSpPr>
          <p:nvPr>
            <p:ph type="sldNum" sz="quarter" idx="12"/>
          </p:nvPr>
        </p:nvSpPr>
        <p:spPr/>
        <p:txBody>
          <a:bodyPr/>
          <a:lstStyle/>
          <a:p>
            <a:pPr>
              <a:defRPr/>
            </a:pPr>
            <a:r>
              <a:rPr lang="en-US" altLang="en-US" dirty="0" smtClean="0"/>
              <a:t>S-6 (06)</a:t>
            </a:r>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604" y="525313"/>
            <a:ext cx="8763000" cy="6027887"/>
          </a:xfrm>
        </p:spPr>
        <p:txBody>
          <a:bodyPr>
            <a:noAutofit/>
          </a:bodyPr>
          <a:lstStyle/>
          <a:p>
            <a:pPr marL="0" indent="0" algn="just">
              <a:buNone/>
            </a:pPr>
            <a:endParaRPr lang="en-US" sz="2000" dirty="0" smtClean="0">
              <a:latin typeface="Century Gothic" pitchFamily="34" charset="0"/>
            </a:endParaRPr>
          </a:p>
          <a:p>
            <a:pPr marL="0" indent="0" algn="just">
              <a:buNone/>
            </a:pPr>
            <a:endParaRPr lang="en-US" sz="2000" dirty="0" smtClean="0">
              <a:latin typeface="Century Gothic" pitchFamily="34" charset="0"/>
            </a:endParaRPr>
          </a:p>
          <a:p>
            <a:pPr marL="0" indent="0" algn="just">
              <a:buNone/>
            </a:pPr>
            <a:r>
              <a:rPr lang="en-US" sz="2100" dirty="0" smtClean="0">
                <a:latin typeface="Times New Roman" panose="02020603050405020304" pitchFamily="18" charset="0"/>
              </a:rPr>
              <a:t>The assessed value of damages to irrigation and drainage infrastructure amounted to Rs. 22,386 million.</a:t>
            </a:r>
          </a:p>
          <a:p>
            <a:pPr marL="0" indent="0" algn="just">
              <a:buNone/>
            </a:pPr>
            <a:endParaRPr lang="en-US" sz="2100" dirty="0" smtClean="0">
              <a:latin typeface="Times New Roman" panose="02020603050405020304" pitchFamily="18" charset="0"/>
            </a:endParaRPr>
          </a:p>
          <a:p>
            <a:pPr algn="just">
              <a:buFont typeface="Wingdings" panose="05000000000000000000" pitchFamily="2" charset="2"/>
              <a:buChar char="Ø"/>
            </a:pPr>
            <a:r>
              <a:rPr lang="en-US" sz="2100" dirty="0" smtClean="0">
                <a:latin typeface="Times New Roman" panose="02020603050405020304" pitchFamily="18" charset="0"/>
              </a:rPr>
              <a:t> 03 </a:t>
            </a:r>
            <a:r>
              <a:rPr lang="en-US" sz="2100" dirty="0">
                <a:latin typeface="Times New Roman" panose="02020603050405020304" pitchFamily="18" charset="0"/>
              </a:rPr>
              <a:t>No. Bays of Munda Head Works were fully washed away due </a:t>
            </a:r>
            <a:r>
              <a:rPr lang="en-US" sz="2100" dirty="0" smtClean="0">
                <a:latin typeface="Times New Roman" panose="02020603050405020304" pitchFamily="18" charset="0"/>
              </a:rPr>
              <a:t>to extreme </a:t>
            </a:r>
            <a:r>
              <a:rPr lang="en-US" sz="2100" dirty="0">
                <a:latin typeface="Times New Roman" panose="02020603050405020304" pitchFamily="18" charset="0"/>
              </a:rPr>
              <a:t>flood in </a:t>
            </a:r>
            <a:r>
              <a:rPr lang="en-US" sz="2100" dirty="0" smtClean="0">
                <a:latin typeface="Times New Roman" panose="02020603050405020304" pitchFamily="18" charset="0"/>
              </a:rPr>
              <a:t>Swat river.</a:t>
            </a:r>
          </a:p>
          <a:p>
            <a:pPr algn="just">
              <a:buFont typeface="Wingdings" panose="05000000000000000000" pitchFamily="2" charset="2"/>
              <a:buChar char="Ø"/>
            </a:pPr>
            <a:r>
              <a:rPr lang="en-US" sz="2100" dirty="0" smtClean="0">
                <a:latin typeface="Times New Roman" panose="02020603050405020304" pitchFamily="18" charset="0"/>
              </a:rPr>
              <a:t>Flood protection works/embankments constructed along Kabul &amp; Swat river also received severe </a:t>
            </a:r>
            <a:r>
              <a:rPr lang="en-US" sz="2100" dirty="0">
                <a:latin typeface="Times New Roman" panose="02020603050405020304" pitchFamily="18" charset="0"/>
              </a:rPr>
              <a:t>damage due to erosive action as well as overtopping.</a:t>
            </a:r>
          </a:p>
          <a:p>
            <a:pPr algn="just">
              <a:buFont typeface="Wingdings" panose="05000000000000000000" pitchFamily="2" charset="2"/>
              <a:buChar char="Ø"/>
            </a:pPr>
            <a:r>
              <a:rPr lang="en-US" sz="2100" dirty="0">
                <a:latin typeface="Times New Roman" panose="02020603050405020304" pitchFamily="18" charset="0"/>
              </a:rPr>
              <a:t>The Main </a:t>
            </a:r>
            <a:r>
              <a:rPr lang="en-US" sz="2100" dirty="0" err="1">
                <a:latin typeface="Times New Roman" panose="02020603050405020304" pitchFamily="18" charset="0"/>
              </a:rPr>
              <a:t>Chashma</a:t>
            </a:r>
            <a:r>
              <a:rPr lang="en-US" sz="2100" dirty="0">
                <a:latin typeface="Times New Roman" panose="02020603050405020304" pitchFamily="18" charset="0"/>
              </a:rPr>
              <a:t> Right Bank Canal (CRBC)  was damaged at more than 140 places and a major portion about 3Kms of main Canal has been washed away.</a:t>
            </a:r>
          </a:p>
          <a:p>
            <a:pPr algn="just">
              <a:buFont typeface="Wingdings" panose="05000000000000000000" pitchFamily="2" charset="2"/>
              <a:buChar char="Ø"/>
            </a:pPr>
            <a:r>
              <a:rPr lang="en-US" sz="2100" dirty="0">
                <a:latin typeface="Times New Roman" panose="02020603050405020304" pitchFamily="18" charset="0"/>
              </a:rPr>
              <a:t>The flood protection embankments on right side of Main CRBC was washed away in different reaches in a length of 90 </a:t>
            </a:r>
            <a:r>
              <a:rPr lang="en-US" sz="2100" dirty="0" err="1">
                <a:latin typeface="Times New Roman" panose="02020603050405020304" pitchFamily="18" charset="0"/>
              </a:rPr>
              <a:t>Kms</a:t>
            </a:r>
            <a:r>
              <a:rPr lang="en-US" sz="2100" dirty="0">
                <a:latin typeface="Times New Roman" panose="02020603050405020304" pitchFamily="18" charset="0"/>
              </a:rPr>
              <a:t>. </a:t>
            </a:r>
          </a:p>
          <a:p>
            <a:pPr algn="just">
              <a:buFont typeface="Wingdings" panose="05000000000000000000" pitchFamily="2" charset="2"/>
              <a:buChar char="Ø"/>
            </a:pPr>
            <a:r>
              <a:rPr lang="en-US" sz="2100" dirty="0">
                <a:latin typeface="Times New Roman" panose="02020603050405020304" pitchFamily="18" charset="0"/>
              </a:rPr>
              <a:t>Flood Carrier Channels (FCCs) were also badly damaged in D.I Khan</a:t>
            </a:r>
            <a:r>
              <a:rPr lang="en-US" sz="2100" dirty="0" smtClean="0">
                <a:latin typeface="Times New Roman" panose="02020603050405020304" pitchFamily="18" charset="0"/>
              </a:rPr>
              <a:t>.</a:t>
            </a:r>
            <a:endParaRPr lang="en-US" sz="2100" dirty="0">
              <a:latin typeface="Times New Roman" panose="02020603050405020304" pitchFamily="18" charset="0"/>
            </a:endParaRPr>
          </a:p>
        </p:txBody>
      </p:sp>
      <p:sp>
        <p:nvSpPr>
          <p:cNvPr id="4" name="Title 1"/>
          <p:cNvSpPr txBox="1">
            <a:spLocks/>
          </p:cNvSpPr>
          <p:nvPr/>
        </p:nvSpPr>
        <p:spPr>
          <a:xfrm>
            <a:off x="228600" y="0"/>
            <a:ext cx="8763000" cy="838199"/>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lgn="ctr">
              <a:buNone/>
            </a:pPr>
            <a:r>
              <a:rPr lang="en-US" altLang="en-US" sz="3000" b="1" u="sng" dirty="0" smtClean="0">
                <a:latin typeface="Times New Roman" pitchFamily="18" charset="0"/>
                <a:cs typeface="Calibri" pitchFamily="34" charset="0"/>
              </a:rPr>
              <a:t>Post Floods 2022</a:t>
            </a:r>
            <a:endParaRPr lang="en-US" altLang="en-US" sz="3000" b="1" u="sng" dirty="0">
              <a:latin typeface="Times New Roman" pitchFamily="18" charset="0"/>
              <a:cs typeface="Calibri" pitchFamily="34" charset="0"/>
            </a:endParaRPr>
          </a:p>
          <a:p>
            <a:pPr marL="137160" indent="0" algn="ctr" fontAlgn="auto">
              <a:spcAft>
                <a:spcPts val="0"/>
              </a:spcAft>
              <a:buNone/>
            </a:pPr>
            <a:r>
              <a:rPr lang="en-US" altLang="en-US" sz="3000" b="1" u="sng" dirty="0" smtClean="0">
                <a:latin typeface="Times New Roman" pitchFamily="18" charset="0"/>
                <a:cs typeface="Calibri" pitchFamily="34" charset="0"/>
              </a:rPr>
              <a:t>Irrigation Infrastructure Damages </a:t>
            </a:r>
            <a:endParaRPr lang="en-US" altLang="en-US" sz="3000" b="1" u="sng" dirty="0">
              <a:latin typeface="Times New Roman" pitchFamily="18" charset="0"/>
              <a:cs typeface="Calibri" pitchFamily="34" charset="0"/>
            </a:endParaRPr>
          </a:p>
        </p:txBody>
      </p:sp>
    </p:spTree>
    <p:extLst>
      <p:ext uri="{BB962C8B-B14F-4D97-AF65-F5344CB8AC3E}">
        <p14:creationId xmlns:p14="http://schemas.microsoft.com/office/powerpoint/2010/main" xmlns="" val="3514612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604" y="525313"/>
            <a:ext cx="8763000" cy="6309360"/>
          </a:xfrm>
        </p:spPr>
        <p:txBody>
          <a:bodyPr>
            <a:noAutofit/>
          </a:bodyPr>
          <a:lstStyle/>
          <a:p>
            <a:pPr algn="just">
              <a:buFont typeface="Wingdings" pitchFamily="2" charset="2"/>
              <a:buChar char="Ø"/>
            </a:pPr>
            <a:endParaRPr lang="en-US" sz="2000" dirty="0" smtClean="0">
              <a:latin typeface="Century Gothic" pitchFamily="34" charset="0"/>
            </a:endParaRPr>
          </a:p>
          <a:p>
            <a:pPr algn="just">
              <a:buFont typeface="Wingdings" pitchFamily="2" charset="2"/>
              <a:buChar char="Ø"/>
            </a:pPr>
            <a:endParaRPr lang="en-US" sz="2000" dirty="0" smtClean="0">
              <a:latin typeface="Century Gothic" pitchFamily="34" charset="0"/>
            </a:endParaRPr>
          </a:p>
          <a:p>
            <a:pPr algn="just">
              <a:buFont typeface="Wingdings" pitchFamily="2" charset="2"/>
              <a:buChar char="Ø"/>
            </a:pPr>
            <a:r>
              <a:rPr lang="en-US" sz="2100" dirty="0" smtClean="0">
                <a:latin typeface="Times New Roman" panose="02020603050405020304" pitchFamily="18" charset="0"/>
              </a:rPr>
              <a:t>Various distributaries/minors of CRBC &amp; </a:t>
            </a:r>
            <a:r>
              <a:rPr lang="en-US" sz="2100" dirty="0" err="1" smtClean="0">
                <a:latin typeface="Times New Roman" panose="02020603050405020304" pitchFamily="18" charset="0"/>
              </a:rPr>
              <a:t>Paharpur</a:t>
            </a:r>
            <a:r>
              <a:rPr lang="en-US" sz="2100" dirty="0" smtClean="0">
                <a:latin typeface="Times New Roman" panose="02020603050405020304" pitchFamily="18" charset="0"/>
              </a:rPr>
              <a:t> Canal Network were also partially damaged.</a:t>
            </a:r>
          </a:p>
          <a:p>
            <a:pPr algn="just">
              <a:buFont typeface="Wingdings" pitchFamily="2" charset="2"/>
              <a:buChar char="Ø"/>
            </a:pPr>
            <a:r>
              <a:rPr lang="en-US" sz="2100" dirty="0" smtClean="0">
                <a:latin typeface="Times New Roman" panose="02020603050405020304" pitchFamily="18" charset="0"/>
              </a:rPr>
              <a:t>In </a:t>
            </a:r>
            <a:r>
              <a:rPr lang="en-US" sz="2100" dirty="0" err="1" smtClean="0">
                <a:latin typeface="Times New Roman" panose="02020603050405020304" pitchFamily="18" charset="0"/>
              </a:rPr>
              <a:t>Chitral</a:t>
            </a:r>
            <a:r>
              <a:rPr lang="en-US" sz="2100" dirty="0" smtClean="0">
                <a:latin typeface="Times New Roman" panose="02020603050405020304" pitchFamily="18" charset="0"/>
              </a:rPr>
              <a:t>, 60 channels suffered damage, with the estimated cost of their restoration being approximately Rs. 336.50 million. Additionally, flood protection works amounting to Rs. 1280.50 million were reported as damaged.</a:t>
            </a:r>
          </a:p>
          <a:p>
            <a:pPr algn="just">
              <a:buFont typeface="Wingdings" pitchFamily="2" charset="2"/>
              <a:buChar char="Ø"/>
            </a:pPr>
            <a:r>
              <a:rPr lang="en-US" sz="2100" dirty="0" err="1" smtClean="0">
                <a:latin typeface="Times New Roman" panose="02020603050405020304" pitchFamily="18" charset="0"/>
              </a:rPr>
              <a:t>Mansehra</a:t>
            </a:r>
            <a:r>
              <a:rPr lang="en-US" sz="2100" dirty="0" smtClean="0">
                <a:latin typeface="Times New Roman" panose="02020603050405020304" pitchFamily="18" charset="0"/>
              </a:rPr>
              <a:t> Irrigation Division reported that , 25 channels suffered damages, with the estimated cost of their restoration being approximately Rs. 220.60 million. Additionally, flood protection works amounting to Rs. 445.50 million were reported as damaged.</a:t>
            </a:r>
          </a:p>
          <a:p>
            <a:pPr algn="just">
              <a:buFont typeface="Wingdings" pitchFamily="2" charset="2"/>
              <a:buChar char="Ø"/>
            </a:pPr>
            <a:r>
              <a:rPr lang="en-US" sz="2100" dirty="0" smtClean="0">
                <a:latin typeface="Times New Roman" panose="02020603050405020304" pitchFamily="18" charset="0"/>
              </a:rPr>
              <a:t>All over the province damages to the Irrigation infrastructures and public and private properties were also observed.</a:t>
            </a:r>
          </a:p>
          <a:p>
            <a:pPr algn="just">
              <a:buFont typeface="Wingdings" pitchFamily="2" charset="2"/>
              <a:buChar char="Ø"/>
            </a:pPr>
            <a:endParaRPr lang="en-US" sz="2000" dirty="0">
              <a:latin typeface="Century Gothic" pitchFamily="34" charset="0"/>
            </a:endParaRPr>
          </a:p>
        </p:txBody>
      </p:sp>
      <p:sp>
        <p:nvSpPr>
          <p:cNvPr id="4" name="Title 1"/>
          <p:cNvSpPr txBox="1">
            <a:spLocks/>
          </p:cNvSpPr>
          <p:nvPr/>
        </p:nvSpPr>
        <p:spPr>
          <a:xfrm>
            <a:off x="228600" y="0"/>
            <a:ext cx="8763000" cy="838199"/>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lgn="ctr">
              <a:buNone/>
            </a:pPr>
            <a:r>
              <a:rPr lang="en-US" altLang="en-US" sz="3000" b="1" u="sng" dirty="0" smtClean="0">
                <a:latin typeface="Times New Roman" pitchFamily="18" charset="0"/>
                <a:cs typeface="Calibri" pitchFamily="34" charset="0"/>
              </a:rPr>
              <a:t>Post Floods 2022</a:t>
            </a:r>
            <a:endParaRPr lang="en-US" altLang="en-US" sz="3000" b="1" u="sng" dirty="0">
              <a:latin typeface="Times New Roman" pitchFamily="18" charset="0"/>
              <a:cs typeface="Calibri" pitchFamily="34" charset="0"/>
            </a:endParaRPr>
          </a:p>
          <a:p>
            <a:pPr marL="137160" indent="0" algn="ctr" fontAlgn="auto">
              <a:spcAft>
                <a:spcPts val="0"/>
              </a:spcAft>
              <a:buNone/>
            </a:pPr>
            <a:r>
              <a:rPr lang="en-US" altLang="en-US" sz="3000" b="1" u="sng" dirty="0" smtClean="0">
                <a:latin typeface="Times New Roman" pitchFamily="18" charset="0"/>
                <a:cs typeface="Calibri" pitchFamily="34" charset="0"/>
              </a:rPr>
              <a:t>Irrigation Infrastructure Damages--</a:t>
            </a:r>
            <a:r>
              <a:rPr lang="en-US" altLang="en-US" sz="3000" b="1" u="sng" dirty="0" err="1" smtClean="0">
                <a:latin typeface="Times New Roman" pitchFamily="18" charset="0"/>
                <a:cs typeface="Calibri" pitchFamily="34" charset="0"/>
              </a:rPr>
              <a:t>Contd</a:t>
            </a:r>
            <a:r>
              <a:rPr lang="en-US" altLang="en-US" sz="3000" b="1" u="sng" dirty="0" smtClean="0">
                <a:latin typeface="Times New Roman" pitchFamily="18" charset="0"/>
                <a:cs typeface="Calibri" pitchFamily="34" charset="0"/>
              </a:rPr>
              <a:t> </a:t>
            </a:r>
            <a:endParaRPr lang="en-US" altLang="en-US" sz="3000" b="1" u="sng" dirty="0">
              <a:latin typeface="Times New Roman" pitchFamily="18" charset="0"/>
              <a:cs typeface="Calibri" pitchFamily="34" charset="0"/>
            </a:endParaRPr>
          </a:p>
        </p:txBody>
      </p:sp>
    </p:spTree>
    <p:extLst>
      <p:ext uri="{BB962C8B-B14F-4D97-AF65-F5344CB8AC3E}">
        <p14:creationId xmlns:p14="http://schemas.microsoft.com/office/powerpoint/2010/main" xmlns="" val="35146120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3101214767"/>
              </p:ext>
            </p:extLst>
          </p:nvPr>
        </p:nvGraphicFramePr>
        <p:xfrm>
          <a:off x="152400" y="1524000"/>
          <a:ext cx="8632237" cy="4863300"/>
        </p:xfrm>
        <a:graphic>
          <a:graphicData uri="http://schemas.openxmlformats.org/drawingml/2006/table">
            <a:tbl>
              <a:tblPr firstRow="1" firstCol="1" bandRow="1">
                <a:tableStyleId>{5C22544A-7EE6-4342-B048-85BDC9FD1C3A}</a:tableStyleId>
              </a:tblPr>
              <a:tblGrid>
                <a:gridCol w="449242">
                  <a:extLst>
                    <a:ext uri="{9D8B030D-6E8A-4147-A177-3AD203B41FA5}">
                      <a16:colId xmlns:a16="http://schemas.microsoft.com/office/drawing/2014/main" xmlns="" val="20000"/>
                    </a:ext>
                  </a:extLst>
                </a:gridCol>
                <a:gridCol w="3334022">
                  <a:extLst>
                    <a:ext uri="{9D8B030D-6E8A-4147-A177-3AD203B41FA5}">
                      <a16:colId xmlns:a16="http://schemas.microsoft.com/office/drawing/2014/main" xmlns="" val="20001"/>
                    </a:ext>
                  </a:extLst>
                </a:gridCol>
                <a:gridCol w="745996">
                  <a:extLst>
                    <a:ext uri="{9D8B030D-6E8A-4147-A177-3AD203B41FA5}">
                      <a16:colId xmlns:a16="http://schemas.microsoft.com/office/drawing/2014/main" xmlns="" val="20002"/>
                    </a:ext>
                  </a:extLst>
                </a:gridCol>
                <a:gridCol w="799281">
                  <a:extLst>
                    <a:ext uri="{9D8B030D-6E8A-4147-A177-3AD203B41FA5}">
                      <a16:colId xmlns:a16="http://schemas.microsoft.com/office/drawing/2014/main" xmlns="" val="20003"/>
                    </a:ext>
                  </a:extLst>
                </a:gridCol>
                <a:gridCol w="799281">
                  <a:extLst>
                    <a:ext uri="{9D8B030D-6E8A-4147-A177-3AD203B41FA5}">
                      <a16:colId xmlns:a16="http://schemas.microsoft.com/office/drawing/2014/main" xmlns="" val="20004"/>
                    </a:ext>
                  </a:extLst>
                </a:gridCol>
                <a:gridCol w="905852">
                  <a:extLst>
                    <a:ext uri="{9D8B030D-6E8A-4147-A177-3AD203B41FA5}">
                      <a16:colId xmlns:a16="http://schemas.microsoft.com/office/drawing/2014/main" xmlns="" val="20005"/>
                    </a:ext>
                  </a:extLst>
                </a:gridCol>
                <a:gridCol w="852567">
                  <a:extLst>
                    <a:ext uri="{9D8B030D-6E8A-4147-A177-3AD203B41FA5}">
                      <a16:colId xmlns:a16="http://schemas.microsoft.com/office/drawing/2014/main" xmlns="" val="20006"/>
                    </a:ext>
                  </a:extLst>
                </a:gridCol>
                <a:gridCol w="745996">
                  <a:extLst>
                    <a:ext uri="{9D8B030D-6E8A-4147-A177-3AD203B41FA5}">
                      <a16:colId xmlns:a16="http://schemas.microsoft.com/office/drawing/2014/main" xmlns="" val="20007"/>
                    </a:ext>
                  </a:extLst>
                </a:gridCol>
              </a:tblGrid>
              <a:tr h="430856">
                <a:tc rowSpan="2">
                  <a:txBody>
                    <a:bodyPr/>
                    <a:lstStyle/>
                    <a:p>
                      <a:pPr algn="ctr">
                        <a:lnSpc>
                          <a:spcPct val="115000"/>
                        </a:lnSpc>
                        <a:spcAft>
                          <a:spcPts val="0"/>
                        </a:spcAft>
                      </a:pPr>
                      <a:r>
                        <a:rPr lang="en-US" sz="1300" dirty="0">
                          <a:solidFill>
                            <a:schemeClr val="tx1"/>
                          </a:solidFill>
                          <a:effectLst/>
                          <a:latin typeface="Times New Roman" pitchFamily="18" charset="0"/>
                          <a:cs typeface="Times New Roman" pitchFamily="18" charset="0"/>
                        </a:rPr>
                        <a:t>S.#</a:t>
                      </a:r>
                      <a:endParaRPr lang="en-US" sz="1300" dirty="0">
                        <a:solidFill>
                          <a:schemeClr val="tx1"/>
                        </a:solidFill>
                        <a:effectLst/>
                        <a:latin typeface="Times New Roman" pitchFamily="18" charset="0"/>
                        <a:ea typeface="Calibri"/>
                        <a:cs typeface="Times New Roman" pitchFamily="18" charset="0"/>
                      </a:endParaRPr>
                    </a:p>
                  </a:txBody>
                  <a:tcPr marL="13777" marR="137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lnSpc>
                          <a:spcPct val="115000"/>
                        </a:lnSpc>
                        <a:spcAft>
                          <a:spcPts val="0"/>
                        </a:spcAft>
                      </a:pPr>
                      <a:r>
                        <a:rPr lang="en-US" sz="1300" dirty="0">
                          <a:solidFill>
                            <a:schemeClr val="tx1"/>
                          </a:solidFill>
                          <a:effectLst/>
                          <a:latin typeface="Times New Roman" pitchFamily="18" charset="0"/>
                          <a:cs typeface="Times New Roman" pitchFamily="18" charset="0"/>
                        </a:rPr>
                        <a:t>Name of Scheme</a:t>
                      </a:r>
                      <a:endParaRPr lang="en-US" sz="1300" dirty="0">
                        <a:solidFill>
                          <a:schemeClr val="tx1"/>
                        </a:solidFill>
                        <a:effectLst/>
                        <a:latin typeface="Times New Roman" pitchFamily="18" charset="0"/>
                        <a:ea typeface="Calibri"/>
                        <a:cs typeface="Times New Roman" pitchFamily="18" charset="0"/>
                      </a:endParaRPr>
                    </a:p>
                  </a:txBody>
                  <a:tcPr marL="13777" marR="137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lnSpc>
                          <a:spcPct val="115000"/>
                        </a:lnSpc>
                        <a:spcAft>
                          <a:spcPts val="0"/>
                        </a:spcAft>
                      </a:pPr>
                      <a:r>
                        <a:rPr lang="en-US" sz="1300" dirty="0">
                          <a:solidFill>
                            <a:schemeClr val="tx1"/>
                          </a:solidFill>
                          <a:effectLst/>
                          <a:latin typeface="Times New Roman" pitchFamily="18" charset="0"/>
                          <a:cs typeface="Times New Roman" pitchFamily="18" charset="0"/>
                        </a:rPr>
                        <a:t>Cost of PC-I </a:t>
                      </a:r>
                      <a:endParaRPr lang="en-US" sz="1300" dirty="0" smtClean="0">
                        <a:solidFill>
                          <a:schemeClr val="tx1"/>
                        </a:solidFill>
                        <a:effectLst/>
                        <a:latin typeface="Times New Roman" pitchFamily="18" charset="0"/>
                        <a:cs typeface="Times New Roman" pitchFamily="18" charset="0"/>
                      </a:endParaRPr>
                    </a:p>
                    <a:p>
                      <a:pPr algn="ctr">
                        <a:lnSpc>
                          <a:spcPct val="115000"/>
                        </a:lnSpc>
                        <a:spcAft>
                          <a:spcPts val="0"/>
                        </a:spcAft>
                      </a:pPr>
                      <a:r>
                        <a:rPr lang="en-US" sz="1300" dirty="0" smtClean="0">
                          <a:solidFill>
                            <a:schemeClr val="tx1"/>
                          </a:solidFill>
                          <a:effectLst/>
                          <a:latin typeface="Times New Roman" pitchFamily="18" charset="0"/>
                          <a:cs typeface="Times New Roman" pitchFamily="18" charset="0"/>
                        </a:rPr>
                        <a:t>(</a:t>
                      </a:r>
                      <a:r>
                        <a:rPr lang="en-US" sz="1300" dirty="0">
                          <a:solidFill>
                            <a:schemeClr val="tx1"/>
                          </a:solidFill>
                          <a:effectLst/>
                          <a:latin typeface="Times New Roman" pitchFamily="18" charset="0"/>
                          <a:cs typeface="Times New Roman" pitchFamily="18" charset="0"/>
                        </a:rPr>
                        <a:t>Rs in M)</a:t>
                      </a:r>
                      <a:endParaRPr lang="en-US" sz="1300" dirty="0">
                        <a:solidFill>
                          <a:schemeClr val="tx1"/>
                        </a:solidFill>
                        <a:effectLst/>
                        <a:latin typeface="Times New Roman" pitchFamily="18" charset="0"/>
                        <a:ea typeface="Calibri"/>
                        <a:cs typeface="Times New Roman" pitchFamily="18" charset="0"/>
                      </a:endParaRPr>
                    </a:p>
                  </a:txBody>
                  <a:tcPr marL="13777" marR="137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lnSpc>
                          <a:spcPct val="115000"/>
                        </a:lnSpc>
                        <a:spcAft>
                          <a:spcPts val="0"/>
                        </a:spcAft>
                      </a:pPr>
                      <a:r>
                        <a:rPr lang="en-US" sz="1300" dirty="0">
                          <a:solidFill>
                            <a:schemeClr val="tx1"/>
                          </a:solidFill>
                          <a:effectLst/>
                          <a:latin typeface="Times New Roman" pitchFamily="18" charset="0"/>
                          <a:ea typeface="Calibri"/>
                          <a:cs typeface="Times New Roman" pitchFamily="18" charset="0"/>
                        </a:rPr>
                        <a:t>No of </a:t>
                      </a:r>
                      <a:endParaRPr lang="en-US" sz="1300" dirty="0" smtClean="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en-US" sz="1300" dirty="0" smtClean="0">
                          <a:solidFill>
                            <a:schemeClr val="tx1"/>
                          </a:solidFill>
                          <a:effectLst/>
                          <a:latin typeface="Times New Roman" pitchFamily="18" charset="0"/>
                          <a:ea typeface="Calibri"/>
                          <a:cs typeface="Times New Roman" pitchFamily="18" charset="0"/>
                        </a:rPr>
                        <a:t>Sub </a:t>
                      </a:r>
                      <a:r>
                        <a:rPr lang="en-US" sz="1300" dirty="0">
                          <a:solidFill>
                            <a:schemeClr val="tx1"/>
                          </a:solidFill>
                          <a:effectLst/>
                          <a:latin typeface="Times New Roman" pitchFamily="18" charset="0"/>
                          <a:ea typeface="Calibri"/>
                          <a:cs typeface="Times New Roman" pitchFamily="18" charset="0"/>
                        </a:rPr>
                        <a:t>Works</a:t>
                      </a:r>
                    </a:p>
                  </a:txBody>
                  <a:tcPr marL="13777" marR="137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indent="0" algn="ctr" defTabSz="3413730" rtl="0" eaLnBrk="1" fontAlgn="auto" latinLnBrk="0" hangingPunct="1">
                        <a:lnSpc>
                          <a:spcPct val="115000"/>
                        </a:lnSpc>
                        <a:spcBef>
                          <a:spcPts val="0"/>
                        </a:spcBef>
                        <a:spcAft>
                          <a:spcPts val="0"/>
                        </a:spcAft>
                        <a:buClrTx/>
                        <a:buSzTx/>
                        <a:buFontTx/>
                        <a:buNone/>
                        <a:tabLst/>
                        <a:defRPr/>
                      </a:pPr>
                      <a:r>
                        <a:rPr lang="en-US" sz="1300" dirty="0" smtClean="0">
                          <a:solidFill>
                            <a:schemeClr val="tx1"/>
                          </a:solidFill>
                          <a:effectLst/>
                          <a:latin typeface="Times New Roman" pitchFamily="18" charset="0"/>
                          <a:ea typeface="Calibri"/>
                          <a:cs typeface="Times New Roman" pitchFamily="18" charset="0"/>
                        </a:rPr>
                        <a:t>Releases</a:t>
                      </a:r>
                    </a:p>
                    <a:p>
                      <a:pPr marL="0" marR="0" indent="0" algn="ctr" defTabSz="3413730" rtl="0" eaLnBrk="1" fontAlgn="auto" latinLnBrk="0" hangingPunct="1">
                        <a:lnSpc>
                          <a:spcPct val="115000"/>
                        </a:lnSpc>
                        <a:spcBef>
                          <a:spcPts val="0"/>
                        </a:spcBef>
                        <a:spcAft>
                          <a:spcPts val="0"/>
                        </a:spcAft>
                        <a:buClrTx/>
                        <a:buSzTx/>
                        <a:buFontTx/>
                        <a:buNone/>
                        <a:tabLst/>
                        <a:defRPr/>
                      </a:pPr>
                      <a:r>
                        <a:rPr lang="en-US" sz="1300" dirty="0" smtClean="0">
                          <a:solidFill>
                            <a:schemeClr val="tx1"/>
                          </a:solidFill>
                          <a:effectLst/>
                          <a:latin typeface="Times New Roman" pitchFamily="18" charset="0"/>
                          <a:ea typeface="Calibri"/>
                          <a:cs typeface="Times New Roman" pitchFamily="18" charset="0"/>
                        </a:rPr>
                        <a:t> (</a:t>
                      </a:r>
                      <a:r>
                        <a:rPr lang="en-US" sz="1300" dirty="0">
                          <a:solidFill>
                            <a:schemeClr val="tx1"/>
                          </a:solidFill>
                          <a:effectLst/>
                          <a:latin typeface="Times New Roman" pitchFamily="18" charset="0"/>
                          <a:ea typeface="Calibri"/>
                          <a:cs typeface="Times New Roman" pitchFamily="18" charset="0"/>
                        </a:rPr>
                        <a:t>Rs in M)</a:t>
                      </a:r>
                    </a:p>
                    <a:p>
                      <a:pPr algn="ctr">
                        <a:lnSpc>
                          <a:spcPct val="115000"/>
                        </a:lnSpc>
                        <a:spcAft>
                          <a:spcPts val="0"/>
                        </a:spcAft>
                      </a:pPr>
                      <a:endParaRPr lang="en-US" sz="1300" dirty="0">
                        <a:solidFill>
                          <a:schemeClr val="tx1"/>
                        </a:solidFill>
                        <a:effectLst/>
                        <a:latin typeface="Times New Roman" pitchFamily="18" charset="0"/>
                        <a:ea typeface="Calibri"/>
                        <a:cs typeface="Times New Roman" pitchFamily="18" charset="0"/>
                      </a:endParaRPr>
                    </a:p>
                  </a:txBody>
                  <a:tcPr marL="13777" marR="137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indent="0" algn="ctr" defTabSz="3413730" rtl="0" eaLnBrk="1" fontAlgn="auto" latinLnBrk="0" hangingPunct="1">
                        <a:lnSpc>
                          <a:spcPct val="115000"/>
                        </a:lnSpc>
                        <a:spcBef>
                          <a:spcPts val="0"/>
                        </a:spcBef>
                        <a:spcAft>
                          <a:spcPts val="0"/>
                        </a:spcAft>
                        <a:buClrTx/>
                        <a:buSzTx/>
                        <a:buFontTx/>
                        <a:buNone/>
                        <a:tabLst/>
                        <a:defRPr/>
                      </a:pPr>
                      <a:r>
                        <a:rPr lang="en-US" sz="1300" dirty="0">
                          <a:solidFill>
                            <a:schemeClr val="tx1"/>
                          </a:solidFill>
                          <a:effectLst/>
                          <a:latin typeface="Times New Roman" pitchFamily="18" charset="0"/>
                          <a:ea typeface="Calibri"/>
                          <a:cs typeface="Times New Roman" pitchFamily="18" charset="0"/>
                        </a:rPr>
                        <a:t>Expenditure </a:t>
                      </a:r>
                      <a:endParaRPr lang="en-US" sz="1300" dirty="0" smtClean="0">
                        <a:solidFill>
                          <a:schemeClr val="tx1"/>
                        </a:solidFill>
                        <a:effectLst/>
                        <a:latin typeface="Times New Roman" pitchFamily="18" charset="0"/>
                        <a:ea typeface="Calibri"/>
                        <a:cs typeface="Times New Roman" pitchFamily="18" charset="0"/>
                      </a:endParaRPr>
                    </a:p>
                    <a:p>
                      <a:pPr marL="0" marR="0" indent="0" algn="ctr" defTabSz="3413730" rtl="0" eaLnBrk="1" fontAlgn="auto" latinLnBrk="0" hangingPunct="1">
                        <a:lnSpc>
                          <a:spcPct val="115000"/>
                        </a:lnSpc>
                        <a:spcBef>
                          <a:spcPts val="0"/>
                        </a:spcBef>
                        <a:spcAft>
                          <a:spcPts val="0"/>
                        </a:spcAft>
                        <a:buClrTx/>
                        <a:buSzTx/>
                        <a:buFontTx/>
                        <a:buNone/>
                        <a:tabLst/>
                        <a:defRPr/>
                      </a:pPr>
                      <a:r>
                        <a:rPr lang="en-US" sz="1300" dirty="0" smtClean="0">
                          <a:solidFill>
                            <a:schemeClr val="tx1"/>
                          </a:solidFill>
                          <a:effectLst/>
                          <a:latin typeface="Times New Roman" pitchFamily="18" charset="0"/>
                          <a:ea typeface="Calibri"/>
                          <a:cs typeface="Times New Roman" pitchFamily="18" charset="0"/>
                        </a:rPr>
                        <a:t>(</a:t>
                      </a:r>
                      <a:r>
                        <a:rPr lang="en-US" sz="1300" dirty="0">
                          <a:solidFill>
                            <a:schemeClr val="tx1"/>
                          </a:solidFill>
                          <a:effectLst/>
                          <a:latin typeface="Times New Roman" pitchFamily="18" charset="0"/>
                          <a:ea typeface="Calibri"/>
                          <a:cs typeface="Times New Roman" pitchFamily="18" charset="0"/>
                        </a:rPr>
                        <a:t>Rs in M)</a:t>
                      </a:r>
                    </a:p>
                  </a:txBody>
                  <a:tcPr marL="13777" marR="137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indent="0" algn="ctr" defTabSz="3413730" rtl="0" eaLnBrk="1" fontAlgn="auto" latinLnBrk="0" hangingPunct="1">
                        <a:lnSpc>
                          <a:spcPct val="115000"/>
                        </a:lnSpc>
                        <a:spcBef>
                          <a:spcPts val="0"/>
                        </a:spcBef>
                        <a:spcAft>
                          <a:spcPts val="0"/>
                        </a:spcAft>
                        <a:buClrTx/>
                        <a:buSzTx/>
                        <a:buFontTx/>
                        <a:buNone/>
                        <a:tabLst/>
                        <a:defRPr/>
                      </a:pPr>
                      <a:r>
                        <a:rPr lang="en-US" sz="1300" dirty="0" smtClean="0">
                          <a:solidFill>
                            <a:schemeClr val="tx1"/>
                          </a:solidFill>
                          <a:effectLst/>
                          <a:latin typeface="Times New Roman" pitchFamily="18" charset="0"/>
                          <a:ea typeface="Calibri"/>
                          <a:cs typeface="Times New Roman" pitchFamily="18" charset="0"/>
                        </a:rPr>
                        <a:t>Progress </a:t>
                      </a:r>
                      <a:r>
                        <a:rPr lang="en-US" sz="1300" dirty="0">
                          <a:solidFill>
                            <a:schemeClr val="tx1"/>
                          </a:solidFill>
                          <a:effectLst/>
                          <a:latin typeface="Times New Roman" pitchFamily="18" charset="0"/>
                          <a:ea typeface="Calibri"/>
                          <a:cs typeface="Times New Roman" pitchFamily="18" charset="0"/>
                        </a:rPr>
                        <a:t>%age</a:t>
                      </a:r>
                    </a:p>
                  </a:txBody>
                  <a:tcPr marL="13777" marR="137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3413730" rtl="0" eaLnBrk="1" fontAlgn="auto" latinLnBrk="0" hangingPunct="1">
                        <a:lnSpc>
                          <a:spcPct val="115000"/>
                        </a:lnSpc>
                        <a:spcBef>
                          <a:spcPts val="0"/>
                        </a:spcBef>
                        <a:spcAft>
                          <a:spcPts val="0"/>
                        </a:spcAft>
                        <a:buClrTx/>
                        <a:buSzTx/>
                        <a:buFontTx/>
                        <a:buNone/>
                        <a:tabLst/>
                        <a:defRPr/>
                      </a:pPr>
                      <a:endParaRPr lang="en-US" sz="1300" dirty="0">
                        <a:solidFill>
                          <a:schemeClr val="tx1"/>
                        </a:solidFill>
                        <a:effectLst/>
                        <a:latin typeface="Times New Roman" pitchFamily="18" charset="0"/>
                        <a:ea typeface="Calibri"/>
                        <a:cs typeface="Times New Roman" pitchFamily="18" charset="0"/>
                      </a:endParaRPr>
                    </a:p>
                  </a:txBody>
                  <a:tcPr marL="19702" marR="197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6937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ctr" defTabSz="3413730" rtl="0" eaLnBrk="1" fontAlgn="auto" latinLnBrk="0" hangingPunct="1">
                        <a:lnSpc>
                          <a:spcPct val="115000"/>
                        </a:lnSpc>
                        <a:spcBef>
                          <a:spcPts val="0"/>
                        </a:spcBef>
                        <a:spcAft>
                          <a:spcPts val="0"/>
                        </a:spcAft>
                        <a:buClrTx/>
                        <a:buSzTx/>
                        <a:buFontTx/>
                        <a:buNone/>
                        <a:tabLst/>
                        <a:defRPr/>
                      </a:pPr>
                      <a:r>
                        <a:rPr lang="en-US" sz="1300" dirty="0" smtClean="0">
                          <a:solidFill>
                            <a:schemeClr val="tx1"/>
                          </a:solidFill>
                          <a:effectLst/>
                          <a:latin typeface="Times New Roman" pitchFamily="18" charset="0"/>
                          <a:ea typeface="Calibri"/>
                          <a:cs typeface="Times New Roman" pitchFamily="18" charset="0"/>
                        </a:rPr>
                        <a:t>Physical</a:t>
                      </a:r>
                    </a:p>
                    <a:p>
                      <a:pPr marL="0" marR="0" indent="0" algn="ctr" defTabSz="3413730" rtl="0" eaLnBrk="1" fontAlgn="auto" latinLnBrk="0" hangingPunct="1">
                        <a:lnSpc>
                          <a:spcPct val="115000"/>
                        </a:lnSpc>
                        <a:spcBef>
                          <a:spcPts val="0"/>
                        </a:spcBef>
                        <a:spcAft>
                          <a:spcPts val="0"/>
                        </a:spcAft>
                        <a:buClrTx/>
                        <a:buSzTx/>
                        <a:buFontTx/>
                        <a:buNone/>
                        <a:tabLst/>
                        <a:defRPr/>
                      </a:pPr>
                      <a:endParaRPr lang="en-US" sz="1300" dirty="0">
                        <a:solidFill>
                          <a:schemeClr val="tx1"/>
                        </a:solidFill>
                        <a:effectLst/>
                        <a:latin typeface="Times New Roman" pitchFamily="18" charset="0"/>
                        <a:ea typeface="Calibri"/>
                        <a:cs typeface="Times New Roman" pitchFamily="18" charset="0"/>
                      </a:endParaRPr>
                    </a:p>
                  </a:txBody>
                  <a:tcPr marL="13777" marR="137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3413730" rtl="0" eaLnBrk="1" fontAlgn="auto" latinLnBrk="0" hangingPunct="1">
                        <a:lnSpc>
                          <a:spcPct val="115000"/>
                        </a:lnSpc>
                        <a:spcBef>
                          <a:spcPts val="0"/>
                        </a:spcBef>
                        <a:spcAft>
                          <a:spcPts val="0"/>
                        </a:spcAft>
                        <a:buClrTx/>
                        <a:buSzTx/>
                        <a:buFontTx/>
                        <a:buNone/>
                        <a:tabLst/>
                        <a:defRPr/>
                      </a:pPr>
                      <a:r>
                        <a:rPr lang="en-US" sz="1300" dirty="0" smtClean="0">
                          <a:solidFill>
                            <a:schemeClr val="tx1"/>
                          </a:solidFill>
                          <a:effectLst/>
                          <a:latin typeface="Times New Roman" pitchFamily="18" charset="0"/>
                          <a:ea typeface="Calibri"/>
                          <a:cs typeface="Times New Roman" pitchFamily="18" charset="0"/>
                        </a:rPr>
                        <a:t>Financial</a:t>
                      </a:r>
                    </a:p>
                    <a:p>
                      <a:pPr marL="0" marR="0" indent="0" algn="ctr" defTabSz="3413730" rtl="0" eaLnBrk="1" fontAlgn="auto" latinLnBrk="0" hangingPunct="1">
                        <a:lnSpc>
                          <a:spcPct val="115000"/>
                        </a:lnSpc>
                        <a:spcBef>
                          <a:spcPts val="0"/>
                        </a:spcBef>
                        <a:spcAft>
                          <a:spcPts val="0"/>
                        </a:spcAft>
                        <a:buClrTx/>
                        <a:buSzTx/>
                        <a:buFontTx/>
                        <a:buNone/>
                        <a:tabLst/>
                        <a:defRPr/>
                      </a:pPr>
                      <a:endParaRPr lang="en-US" sz="1300" dirty="0">
                        <a:solidFill>
                          <a:schemeClr val="tx1"/>
                        </a:solidFill>
                        <a:effectLst/>
                        <a:latin typeface="Times New Roman" pitchFamily="18" charset="0"/>
                        <a:ea typeface="Calibri"/>
                        <a:cs typeface="Times New Roman" pitchFamily="18" charset="0"/>
                      </a:endParaRPr>
                    </a:p>
                  </a:txBody>
                  <a:tcPr marL="13777" marR="137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688415">
                <a:tc>
                  <a:txBody>
                    <a:bodyPr/>
                    <a:lstStyle/>
                    <a:p>
                      <a:pPr algn="ctr">
                        <a:lnSpc>
                          <a:spcPct val="115000"/>
                        </a:lnSpc>
                        <a:spcAft>
                          <a:spcPts val="0"/>
                        </a:spcAft>
                      </a:pPr>
                      <a:r>
                        <a:rPr lang="en-US" sz="1400" b="0" dirty="0">
                          <a:solidFill>
                            <a:schemeClr val="tx1"/>
                          </a:solidFill>
                          <a:effectLst/>
                          <a:latin typeface="Times New Roman" pitchFamily="18" charset="0"/>
                          <a:cs typeface="Times New Roman" pitchFamily="18" charset="0"/>
                        </a:rPr>
                        <a:t>1</a:t>
                      </a:r>
                      <a:endParaRPr lang="en-US" sz="1400" b="0" dirty="0">
                        <a:solidFill>
                          <a:schemeClr val="tx1"/>
                        </a:solidFill>
                        <a:effectLst/>
                        <a:latin typeface="Times New Roman" pitchFamily="18" charset="0"/>
                        <a:ea typeface="Calibri"/>
                        <a:cs typeface="Times New Roman" pitchFamily="18" charset="0"/>
                      </a:endParaRPr>
                    </a:p>
                  </a:txBody>
                  <a:tcPr marL="13777" marR="137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just">
                        <a:lnSpc>
                          <a:spcPct val="115000"/>
                        </a:lnSpc>
                        <a:spcAft>
                          <a:spcPts val="0"/>
                        </a:spcAft>
                      </a:pPr>
                      <a:r>
                        <a:rPr lang="en-US" sz="1400" b="0" dirty="0">
                          <a:solidFill>
                            <a:schemeClr val="tx1"/>
                          </a:solidFill>
                          <a:effectLst/>
                          <a:latin typeface="Times New Roman" pitchFamily="18" charset="0"/>
                          <a:cs typeface="Times New Roman" pitchFamily="18" charset="0"/>
                        </a:rPr>
                        <a:t>220955-Restoration of damaged flood structures and drainage system in Khyber Pakhtunkhwa. </a:t>
                      </a:r>
                      <a:endParaRPr lang="en-US" sz="1400" b="0" dirty="0">
                        <a:solidFill>
                          <a:schemeClr val="tx1"/>
                        </a:solidFill>
                        <a:effectLst/>
                        <a:latin typeface="Times New Roman" pitchFamily="18" charset="0"/>
                        <a:ea typeface="Calibri"/>
                        <a:cs typeface="Times New Roman" pitchFamily="18" charset="0"/>
                      </a:endParaRPr>
                    </a:p>
                  </a:txBody>
                  <a:tcPr marL="13777" marR="137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15000"/>
                        </a:lnSpc>
                        <a:spcAft>
                          <a:spcPts val="0"/>
                        </a:spcAft>
                      </a:pPr>
                      <a:r>
                        <a:rPr lang="en-US" sz="1400" b="0" dirty="0">
                          <a:solidFill>
                            <a:schemeClr val="tx1"/>
                          </a:solidFill>
                          <a:effectLst/>
                          <a:latin typeface="Times New Roman" pitchFamily="18" charset="0"/>
                          <a:cs typeface="Times New Roman" pitchFamily="18" charset="0"/>
                        </a:rPr>
                        <a:t>3245.00</a:t>
                      </a:r>
                      <a:endParaRPr lang="en-US" sz="1400" b="0" dirty="0">
                        <a:solidFill>
                          <a:schemeClr val="tx1"/>
                        </a:solidFill>
                        <a:effectLst/>
                        <a:latin typeface="Times New Roman" pitchFamily="18" charset="0"/>
                        <a:ea typeface="Calibri"/>
                        <a:cs typeface="Times New Roman" pitchFamily="18" charset="0"/>
                      </a:endParaRPr>
                    </a:p>
                  </a:txBody>
                  <a:tcPr marL="13777" marR="137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15000"/>
                        </a:lnSpc>
                        <a:spcAft>
                          <a:spcPts val="0"/>
                        </a:spcAft>
                      </a:pPr>
                      <a:r>
                        <a:rPr lang="en-US" sz="1400" b="0" dirty="0">
                          <a:solidFill>
                            <a:schemeClr val="tx1"/>
                          </a:solidFill>
                          <a:effectLst/>
                          <a:latin typeface="Times New Roman" pitchFamily="18" charset="0"/>
                          <a:ea typeface="Calibri"/>
                          <a:cs typeface="Times New Roman" pitchFamily="18" charset="0"/>
                        </a:rPr>
                        <a:t>97</a:t>
                      </a:r>
                    </a:p>
                  </a:txBody>
                  <a:tcPr marL="13777" marR="137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15000"/>
                        </a:lnSpc>
                        <a:spcAft>
                          <a:spcPts val="0"/>
                        </a:spcAft>
                      </a:pPr>
                      <a:r>
                        <a:rPr lang="en-US" sz="1400" b="0" dirty="0">
                          <a:solidFill>
                            <a:schemeClr val="tx1"/>
                          </a:solidFill>
                          <a:effectLst/>
                          <a:latin typeface="Times New Roman" pitchFamily="18" charset="0"/>
                          <a:ea typeface="Calibri"/>
                          <a:cs typeface="Times New Roman" pitchFamily="18" charset="0"/>
                        </a:rPr>
                        <a:t>721.81</a:t>
                      </a:r>
                    </a:p>
                  </a:txBody>
                  <a:tcPr marL="13778" marR="137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15000"/>
                        </a:lnSpc>
                        <a:spcAft>
                          <a:spcPts val="0"/>
                        </a:spcAft>
                      </a:pPr>
                      <a:r>
                        <a:rPr lang="en-US" sz="1400" b="0" dirty="0">
                          <a:solidFill>
                            <a:schemeClr val="tx1"/>
                          </a:solidFill>
                          <a:effectLst/>
                          <a:latin typeface="Times New Roman" pitchFamily="18" charset="0"/>
                          <a:ea typeface="Calibri"/>
                          <a:cs typeface="Times New Roman" pitchFamily="18" charset="0"/>
                        </a:rPr>
                        <a:t>721.81</a:t>
                      </a:r>
                    </a:p>
                  </a:txBody>
                  <a:tcPr marL="13778" marR="137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15000"/>
                        </a:lnSpc>
                        <a:spcAft>
                          <a:spcPts val="0"/>
                        </a:spcAft>
                      </a:pPr>
                      <a:r>
                        <a:rPr lang="en-US" sz="1400" b="0" dirty="0">
                          <a:solidFill>
                            <a:schemeClr val="tx1"/>
                          </a:solidFill>
                          <a:effectLst/>
                          <a:latin typeface="Times New Roman" pitchFamily="18" charset="0"/>
                          <a:ea typeface="Calibri"/>
                          <a:cs typeface="Times New Roman" pitchFamily="18" charset="0"/>
                        </a:rPr>
                        <a:t>55%</a:t>
                      </a:r>
                    </a:p>
                  </a:txBody>
                  <a:tcPr marL="13778" marR="137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15000"/>
                        </a:lnSpc>
                        <a:spcAft>
                          <a:spcPts val="0"/>
                        </a:spcAft>
                      </a:pPr>
                      <a:r>
                        <a:rPr lang="en-US" sz="1400" b="0" dirty="0">
                          <a:solidFill>
                            <a:schemeClr val="tx1"/>
                          </a:solidFill>
                          <a:effectLst/>
                          <a:latin typeface="Times New Roman" pitchFamily="18" charset="0"/>
                          <a:ea typeface="Calibri"/>
                          <a:cs typeface="Times New Roman" pitchFamily="18" charset="0"/>
                        </a:rPr>
                        <a:t>22.24%</a:t>
                      </a:r>
                    </a:p>
                  </a:txBody>
                  <a:tcPr marL="13778" marR="137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xmlns="" val="10001"/>
                  </a:ext>
                </a:extLst>
              </a:tr>
              <a:tr h="912754">
                <a:tc>
                  <a:txBody>
                    <a:bodyPr/>
                    <a:lstStyle/>
                    <a:p>
                      <a:pPr algn="ctr">
                        <a:lnSpc>
                          <a:spcPct val="115000"/>
                        </a:lnSpc>
                        <a:spcAft>
                          <a:spcPts val="0"/>
                        </a:spcAft>
                      </a:pPr>
                      <a:r>
                        <a:rPr lang="en-US" sz="1400" b="0" dirty="0">
                          <a:solidFill>
                            <a:schemeClr val="tx1"/>
                          </a:solidFill>
                          <a:effectLst/>
                          <a:latin typeface="Times New Roman" pitchFamily="18" charset="0"/>
                          <a:cs typeface="Times New Roman" pitchFamily="18" charset="0"/>
                        </a:rPr>
                        <a:t>2</a:t>
                      </a:r>
                      <a:endParaRPr lang="en-US" sz="1400" b="0" dirty="0">
                        <a:solidFill>
                          <a:schemeClr val="tx1"/>
                        </a:solidFill>
                        <a:effectLst/>
                        <a:latin typeface="Times New Roman" pitchFamily="18" charset="0"/>
                        <a:ea typeface="Calibri"/>
                        <a:cs typeface="Times New Roman" pitchFamily="18" charset="0"/>
                      </a:endParaRPr>
                    </a:p>
                  </a:txBody>
                  <a:tcPr marL="13777" marR="137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Aft>
                          <a:spcPts val="0"/>
                        </a:spcAft>
                      </a:pPr>
                      <a:r>
                        <a:rPr lang="en-US" sz="1400" b="0" dirty="0">
                          <a:solidFill>
                            <a:schemeClr val="tx1"/>
                          </a:solidFill>
                          <a:effectLst/>
                          <a:latin typeface="Times New Roman" pitchFamily="18" charset="0"/>
                          <a:cs typeface="Times New Roman" pitchFamily="18" charset="0"/>
                        </a:rPr>
                        <a:t>20956-Restoration of Water Supplies in Irrigation System and Channels in Khyber Pakhtunkhwa</a:t>
                      </a:r>
                      <a:endParaRPr lang="en-US" sz="1400" b="0" dirty="0">
                        <a:solidFill>
                          <a:schemeClr val="tx1"/>
                        </a:solidFill>
                        <a:effectLst/>
                        <a:latin typeface="Times New Roman" pitchFamily="18" charset="0"/>
                        <a:ea typeface="Calibri"/>
                        <a:cs typeface="Times New Roman" pitchFamily="18" charset="0"/>
                      </a:endParaRPr>
                    </a:p>
                  </a:txBody>
                  <a:tcPr marL="13777" marR="137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400" b="0" dirty="0">
                          <a:solidFill>
                            <a:schemeClr val="tx1"/>
                          </a:solidFill>
                          <a:effectLst/>
                          <a:latin typeface="Times New Roman" pitchFamily="18" charset="0"/>
                          <a:cs typeface="Times New Roman" pitchFamily="18" charset="0"/>
                        </a:rPr>
                        <a:t>2457.00</a:t>
                      </a:r>
                      <a:endParaRPr lang="en-US" sz="1400" b="0" dirty="0">
                        <a:solidFill>
                          <a:schemeClr val="tx1"/>
                        </a:solidFill>
                        <a:effectLst/>
                        <a:latin typeface="Times New Roman" pitchFamily="18" charset="0"/>
                        <a:ea typeface="Calibri"/>
                        <a:cs typeface="Times New Roman" pitchFamily="18" charset="0"/>
                      </a:endParaRPr>
                    </a:p>
                  </a:txBody>
                  <a:tcPr marL="13777" marR="137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400" b="0" dirty="0">
                          <a:solidFill>
                            <a:schemeClr val="tx1"/>
                          </a:solidFill>
                          <a:effectLst/>
                          <a:latin typeface="Times New Roman" pitchFamily="18" charset="0"/>
                          <a:ea typeface="Calibri"/>
                          <a:cs typeface="Times New Roman" pitchFamily="18" charset="0"/>
                        </a:rPr>
                        <a:t>112</a:t>
                      </a:r>
                    </a:p>
                  </a:txBody>
                  <a:tcPr marL="13777" marR="137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400" b="0" dirty="0">
                          <a:solidFill>
                            <a:schemeClr val="tx1"/>
                          </a:solidFill>
                          <a:effectLst/>
                          <a:latin typeface="Times New Roman" pitchFamily="18" charset="0"/>
                          <a:ea typeface="Calibri"/>
                          <a:cs typeface="Times New Roman" pitchFamily="18" charset="0"/>
                        </a:rPr>
                        <a:t>524.27</a:t>
                      </a:r>
                    </a:p>
                  </a:txBody>
                  <a:tcPr marL="13778" marR="137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400" b="0" dirty="0">
                          <a:solidFill>
                            <a:schemeClr val="tx1"/>
                          </a:solidFill>
                          <a:effectLst/>
                          <a:latin typeface="Times New Roman" pitchFamily="18" charset="0"/>
                          <a:ea typeface="Calibri"/>
                          <a:cs typeface="Times New Roman" pitchFamily="18" charset="0"/>
                        </a:rPr>
                        <a:t>524.27</a:t>
                      </a:r>
                    </a:p>
                  </a:txBody>
                  <a:tcPr marL="13778" marR="137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400" b="0" dirty="0">
                          <a:solidFill>
                            <a:schemeClr val="tx1"/>
                          </a:solidFill>
                          <a:effectLst/>
                          <a:latin typeface="Times New Roman" pitchFamily="18" charset="0"/>
                          <a:ea typeface="Calibri"/>
                          <a:cs typeface="Times New Roman" pitchFamily="18" charset="0"/>
                        </a:rPr>
                        <a:t>90%</a:t>
                      </a:r>
                    </a:p>
                  </a:txBody>
                  <a:tcPr marL="13778" marR="137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400" b="0" dirty="0">
                          <a:solidFill>
                            <a:schemeClr val="tx1"/>
                          </a:solidFill>
                          <a:effectLst/>
                          <a:latin typeface="Times New Roman" pitchFamily="18" charset="0"/>
                          <a:ea typeface="Calibri"/>
                          <a:cs typeface="Times New Roman" pitchFamily="18" charset="0"/>
                        </a:rPr>
                        <a:t>21.33%</a:t>
                      </a:r>
                    </a:p>
                  </a:txBody>
                  <a:tcPr marL="13778" marR="137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814033">
                <a:tc>
                  <a:txBody>
                    <a:bodyPr/>
                    <a:lstStyle/>
                    <a:p>
                      <a:pPr algn="ctr">
                        <a:lnSpc>
                          <a:spcPct val="115000"/>
                        </a:lnSpc>
                        <a:spcAft>
                          <a:spcPts val="0"/>
                        </a:spcAft>
                      </a:pPr>
                      <a:r>
                        <a:rPr lang="en-US" sz="1400" b="0" dirty="0">
                          <a:solidFill>
                            <a:schemeClr val="tx1"/>
                          </a:solidFill>
                          <a:effectLst/>
                          <a:latin typeface="Times New Roman" pitchFamily="18" charset="0"/>
                          <a:cs typeface="Times New Roman" pitchFamily="18" charset="0"/>
                        </a:rPr>
                        <a:t>3</a:t>
                      </a:r>
                      <a:endParaRPr lang="en-US" sz="1400" b="0" dirty="0">
                        <a:solidFill>
                          <a:schemeClr val="tx1"/>
                        </a:solidFill>
                        <a:effectLst/>
                        <a:latin typeface="Times New Roman" pitchFamily="18" charset="0"/>
                        <a:ea typeface="Calibri"/>
                        <a:cs typeface="Times New Roman" pitchFamily="18" charset="0"/>
                      </a:endParaRPr>
                    </a:p>
                  </a:txBody>
                  <a:tcPr marL="13777" marR="137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just" defTabSz="3413730" rtl="0" eaLnBrk="1" fontAlgn="t" latinLnBrk="0" hangingPunct="1">
                        <a:lnSpc>
                          <a:spcPct val="115000"/>
                        </a:lnSpc>
                        <a:spcAft>
                          <a:spcPts val="0"/>
                        </a:spcAft>
                      </a:pPr>
                      <a:r>
                        <a:rPr lang="en-US" sz="1400" b="0" dirty="0">
                          <a:solidFill>
                            <a:schemeClr val="tx1"/>
                          </a:solidFill>
                          <a:effectLst/>
                          <a:latin typeface="Times New Roman" pitchFamily="18" charset="0"/>
                          <a:cs typeface="Times New Roman" pitchFamily="18" charset="0"/>
                        </a:rPr>
                        <a:t>220962-Restoration and Rehabilitation of Patrol Roads/Bridges along Canals and Drains damaged in flood 2022 throughout Khyber Pakhtunkhwa.</a:t>
                      </a:r>
                      <a:endParaRPr lang="en-US" sz="1400" b="0" u="none" strike="noStrike" kern="1200" dirty="0">
                        <a:solidFill>
                          <a:schemeClr val="tx1"/>
                        </a:solidFill>
                        <a:effectLst/>
                        <a:latin typeface="Times New Roman" pitchFamily="18" charset="0"/>
                        <a:ea typeface="+mn-ea"/>
                        <a:cs typeface="Times New Roman" pitchFamily="18" charset="0"/>
                      </a:endParaRPr>
                    </a:p>
                  </a:txBody>
                  <a:tcPr marL="13777" marR="137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400" b="0" dirty="0">
                          <a:solidFill>
                            <a:schemeClr val="tx1"/>
                          </a:solidFill>
                          <a:effectLst/>
                          <a:latin typeface="Times New Roman" pitchFamily="18" charset="0"/>
                          <a:cs typeface="Times New Roman" pitchFamily="18" charset="0"/>
                        </a:rPr>
                        <a:t>580.0</a:t>
                      </a:r>
                      <a:endParaRPr lang="en-US" sz="1400" b="0" dirty="0">
                        <a:solidFill>
                          <a:schemeClr val="tx1"/>
                        </a:solidFill>
                        <a:effectLst/>
                        <a:latin typeface="Times New Roman" pitchFamily="18" charset="0"/>
                        <a:ea typeface="Calibri"/>
                        <a:cs typeface="Times New Roman" pitchFamily="18" charset="0"/>
                      </a:endParaRPr>
                    </a:p>
                  </a:txBody>
                  <a:tcPr marL="13777" marR="137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400" b="0" dirty="0">
                          <a:solidFill>
                            <a:schemeClr val="tx1"/>
                          </a:solidFill>
                          <a:effectLst/>
                          <a:latin typeface="Times New Roman" pitchFamily="18" charset="0"/>
                          <a:ea typeface="Calibri"/>
                          <a:cs typeface="Times New Roman" pitchFamily="18" charset="0"/>
                        </a:rPr>
                        <a:t>4</a:t>
                      </a:r>
                    </a:p>
                  </a:txBody>
                  <a:tcPr marL="13777" marR="137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400" b="0" dirty="0">
                          <a:solidFill>
                            <a:schemeClr val="tx1"/>
                          </a:solidFill>
                          <a:effectLst/>
                          <a:latin typeface="Times New Roman" pitchFamily="18" charset="0"/>
                          <a:ea typeface="Calibri"/>
                          <a:cs typeface="Times New Roman" pitchFamily="18" charset="0"/>
                        </a:rPr>
                        <a:t>53.57</a:t>
                      </a:r>
                    </a:p>
                  </a:txBody>
                  <a:tcPr marL="13778" marR="137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400" b="0" dirty="0">
                          <a:solidFill>
                            <a:schemeClr val="tx1"/>
                          </a:solidFill>
                          <a:effectLst/>
                          <a:latin typeface="Times New Roman" pitchFamily="18" charset="0"/>
                          <a:ea typeface="Calibri"/>
                          <a:cs typeface="Times New Roman" pitchFamily="18" charset="0"/>
                        </a:rPr>
                        <a:t>53.57</a:t>
                      </a:r>
                    </a:p>
                  </a:txBody>
                  <a:tcPr marL="13778" marR="137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400" b="0" dirty="0">
                          <a:solidFill>
                            <a:schemeClr val="tx1"/>
                          </a:solidFill>
                          <a:effectLst/>
                          <a:latin typeface="Times New Roman" pitchFamily="18" charset="0"/>
                          <a:ea typeface="Calibri"/>
                          <a:cs typeface="Times New Roman" pitchFamily="18" charset="0"/>
                        </a:rPr>
                        <a:t>30%</a:t>
                      </a:r>
                    </a:p>
                  </a:txBody>
                  <a:tcPr marL="13778" marR="137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400" b="0" dirty="0">
                          <a:solidFill>
                            <a:schemeClr val="tx1"/>
                          </a:solidFill>
                          <a:effectLst/>
                          <a:latin typeface="Times New Roman" pitchFamily="18" charset="0"/>
                          <a:ea typeface="Calibri"/>
                          <a:cs typeface="Times New Roman" pitchFamily="18" charset="0"/>
                        </a:rPr>
                        <a:t>9.23%</a:t>
                      </a:r>
                    </a:p>
                  </a:txBody>
                  <a:tcPr marL="13778" marR="137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863393">
                <a:tc>
                  <a:txBody>
                    <a:bodyPr/>
                    <a:lstStyle/>
                    <a:p>
                      <a:pPr algn="ctr">
                        <a:lnSpc>
                          <a:spcPct val="115000"/>
                        </a:lnSpc>
                        <a:spcAft>
                          <a:spcPts val="0"/>
                        </a:spcAft>
                      </a:pPr>
                      <a:r>
                        <a:rPr lang="en-US" sz="1400" b="0" dirty="0">
                          <a:solidFill>
                            <a:schemeClr val="tx1"/>
                          </a:solidFill>
                          <a:effectLst/>
                          <a:latin typeface="Times New Roman" pitchFamily="18" charset="0"/>
                          <a:ea typeface="Calibri"/>
                          <a:cs typeface="Times New Roman" pitchFamily="18" charset="0"/>
                        </a:rPr>
                        <a:t>4</a:t>
                      </a:r>
                    </a:p>
                  </a:txBody>
                  <a:tcPr marL="13777" marR="137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just">
                        <a:lnSpc>
                          <a:spcPct val="115000"/>
                        </a:lnSpc>
                        <a:spcAft>
                          <a:spcPts val="0"/>
                        </a:spcAft>
                      </a:pPr>
                      <a:r>
                        <a:rPr lang="en-US" sz="1400" b="0" dirty="0">
                          <a:solidFill>
                            <a:schemeClr val="tx1"/>
                          </a:solidFill>
                          <a:effectLst/>
                          <a:latin typeface="Times New Roman" pitchFamily="18" charset="0"/>
                          <a:cs typeface="Times New Roman" pitchFamily="18" charset="0"/>
                        </a:rPr>
                        <a:t>220961-Rehabilitation of damaged flood protection structures in Khyber Pakhtunkhwa (Phase-I)</a:t>
                      </a:r>
                      <a:endParaRPr lang="en-US" sz="1400" b="0" dirty="0">
                        <a:solidFill>
                          <a:schemeClr val="tx1"/>
                        </a:solidFill>
                        <a:effectLst/>
                        <a:latin typeface="Times New Roman" pitchFamily="18" charset="0"/>
                        <a:ea typeface="Calibri"/>
                        <a:cs typeface="Times New Roman" pitchFamily="18" charset="0"/>
                      </a:endParaRPr>
                    </a:p>
                  </a:txBody>
                  <a:tcPr marL="13777" marR="137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15000"/>
                        </a:lnSpc>
                        <a:spcAft>
                          <a:spcPts val="0"/>
                        </a:spcAft>
                      </a:pPr>
                      <a:r>
                        <a:rPr lang="en-US" sz="1400" b="0" dirty="0">
                          <a:solidFill>
                            <a:schemeClr val="tx1"/>
                          </a:solidFill>
                          <a:effectLst/>
                          <a:latin typeface="Times New Roman" pitchFamily="18" charset="0"/>
                          <a:cs typeface="Times New Roman" pitchFamily="18" charset="0"/>
                        </a:rPr>
                        <a:t>1300</a:t>
                      </a:r>
                      <a:endParaRPr lang="en-US" sz="1400" b="0" dirty="0">
                        <a:solidFill>
                          <a:schemeClr val="tx1"/>
                        </a:solidFill>
                        <a:effectLst/>
                        <a:latin typeface="Times New Roman" pitchFamily="18" charset="0"/>
                        <a:ea typeface="Calibri"/>
                        <a:cs typeface="Times New Roman" pitchFamily="18" charset="0"/>
                      </a:endParaRPr>
                    </a:p>
                  </a:txBody>
                  <a:tcPr marL="13777" marR="137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15000"/>
                        </a:lnSpc>
                        <a:spcAft>
                          <a:spcPts val="0"/>
                        </a:spcAft>
                      </a:pPr>
                      <a:r>
                        <a:rPr lang="en-US" sz="1400" b="0" dirty="0">
                          <a:solidFill>
                            <a:schemeClr val="tx1"/>
                          </a:solidFill>
                          <a:effectLst/>
                          <a:latin typeface="Times New Roman" pitchFamily="18" charset="0"/>
                          <a:ea typeface="Calibri"/>
                          <a:cs typeface="Times New Roman" pitchFamily="18" charset="0"/>
                        </a:rPr>
                        <a:t>16</a:t>
                      </a:r>
                    </a:p>
                  </a:txBody>
                  <a:tcPr marL="13777" marR="137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15000"/>
                        </a:lnSpc>
                        <a:spcAft>
                          <a:spcPts val="0"/>
                        </a:spcAft>
                      </a:pPr>
                      <a:r>
                        <a:rPr lang="en-US" sz="1400" b="0" dirty="0">
                          <a:solidFill>
                            <a:schemeClr val="tx1"/>
                          </a:solidFill>
                          <a:effectLst/>
                          <a:latin typeface="Times New Roman" pitchFamily="18" charset="0"/>
                          <a:ea typeface="Calibri"/>
                          <a:cs typeface="Times New Roman" pitchFamily="18" charset="0"/>
                        </a:rPr>
                        <a:t>300</a:t>
                      </a:r>
                    </a:p>
                  </a:txBody>
                  <a:tcPr marL="13778" marR="137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Times New Roman" pitchFamily="18" charset="0"/>
                          <a:ea typeface="Calibri"/>
                          <a:cs typeface="Times New Roman" pitchFamily="18" charset="0"/>
                        </a:rPr>
                        <a:t>300</a:t>
                      </a:r>
                    </a:p>
                  </a:txBody>
                  <a:tcPr marL="13778" marR="137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15000"/>
                        </a:lnSpc>
                        <a:spcAft>
                          <a:spcPts val="0"/>
                        </a:spcAft>
                      </a:pPr>
                      <a:r>
                        <a:rPr lang="en-US" sz="1400" b="0" dirty="0">
                          <a:solidFill>
                            <a:schemeClr val="tx1"/>
                          </a:solidFill>
                          <a:effectLst/>
                          <a:latin typeface="Times New Roman" pitchFamily="18" charset="0"/>
                          <a:ea typeface="Calibri"/>
                          <a:cs typeface="Times New Roman" pitchFamily="18" charset="0"/>
                        </a:rPr>
                        <a:t>50%</a:t>
                      </a:r>
                    </a:p>
                  </a:txBody>
                  <a:tcPr marL="13778" marR="137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15000"/>
                        </a:lnSpc>
                        <a:spcAft>
                          <a:spcPts val="0"/>
                        </a:spcAft>
                      </a:pPr>
                      <a:r>
                        <a:rPr lang="en-US" sz="1400" b="0" dirty="0">
                          <a:solidFill>
                            <a:schemeClr val="tx1"/>
                          </a:solidFill>
                          <a:effectLst/>
                          <a:latin typeface="Times New Roman" pitchFamily="18" charset="0"/>
                          <a:ea typeface="Calibri"/>
                          <a:cs typeface="Times New Roman" pitchFamily="18" charset="0"/>
                        </a:rPr>
                        <a:t>23%</a:t>
                      </a:r>
                    </a:p>
                  </a:txBody>
                  <a:tcPr marL="13778" marR="137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xmlns="" val="1969886770"/>
                  </a:ext>
                </a:extLst>
              </a:tr>
              <a:tr h="469377">
                <a:tc>
                  <a:txBody>
                    <a:bodyPr/>
                    <a:lstStyle/>
                    <a:p>
                      <a:pPr algn="ctr">
                        <a:lnSpc>
                          <a:spcPct val="115000"/>
                        </a:lnSpc>
                        <a:spcAft>
                          <a:spcPts val="0"/>
                        </a:spcAft>
                      </a:pPr>
                      <a:endParaRPr lang="en-US" sz="1200" b="0" dirty="0">
                        <a:solidFill>
                          <a:schemeClr val="tx1"/>
                        </a:solidFill>
                        <a:effectLst/>
                        <a:latin typeface="Times New Roman" pitchFamily="18" charset="0"/>
                        <a:ea typeface="Calibri"/>
                        <a:cs typeface="Times New Roman" pitchFamily="18" charset="0"/>
                      </a:endParaRPr>
                    </a:p>
                  </a:txBody>
                  <a:tcPr marL="13777" marR="137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3413730" rtl="0" eaLnBrk="1" fontAlgn="ctr" latinLnBrk="0" hangingPunct="1">
                        <a:lnSpc>
                          <a:spcPct val="115000"/>
                        </a:lnSpc>
                        <a:spcAft>
                          <a:spcPts val="0"/>
                        </a:spcAft>
                      </a:pPr>
                      <a:r>
                        <a:rPr lang="en-US" sz="1800" b="1" i="0" u="none" strike="noStrike" kern="1200" dirty="0">
                          <a:solidFill>
                            <a:schemeClr val="tx1"/>
                          </a:solidFill>
                          <a:effectLst/>
                          <a:latin typeface="Times New Roman" pitchFamily="18" charset="0"/>
                          <a:ea typeface="+mn-ea"/>
                          <a:cs typeface="Times New Roman" pitchFamily="18" charset="0"/>
                        </a:rPr>
                        <a:t>Sub Total:-</a:t>
                      </a:r>
                    </a:p>
                  </a:txBody>
                  <a:tcPr marL="13777" marR="137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600" b="1" i="0" u="none" strike="noStrike" dirty="0">
                          <a:solidFill>
                            <a:schemeClr val="tx1"/>
                          </a:solidFill>
                          <a:effectLst/>
                          <a:latin typeface="Times New Roman" pitchFamily="18" charset="0"/>
                          <a:cs typeface="Times New Roman" pitchFamily="18" charset="0"/>
                        </a:rPr>
                        <a:t>7582.00</a:t>
                      </a:r>
                    </a:p>
                  </a:txBody>
                  <a:tcPr marL="1531" marR="1531" marT="20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600" b="1" i="0" u="none" strike="noStrike" dirty="0">
                          <a:solidFill>
                            <a:schemeClr val="tx1"/>
                          </a:solidFill>
                          <a:effectLst/>
                          <a:latin typeface="Times New Roman" pitchFamily="18" charset="0"/>
                          <a:cs typeface="Times New Roman" pitchFamily="18" charset="0"/>
                        </a:rPr>
                        <a:t>229</a:t>
                      </a:r>
                    </a:p>
                  </a:txBody>
                  <a:tcPr marL="1531" marR="1531" marT="20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800" b="1" i="0" u="none" strike="noStrike" dirty="0">
                          <a:solidFill>
                            <a:schemeClr val="tx1"/>
                          </a:solidFill>
                          <a:effectLst/>
                          <a:latin typeface="Times New Roman" pitchFamily="18" charset="0"/>
                          <a:cs typeface="Times New Roman" pitchFamily="18" charset="0"/>
                        </a:rPr>
                        <a:t>1599.65</a:t>
                      </a:r>
                    </a:p>
                  </a:txBody>
                  <a:tcPr marL="1531" marR="1531" marT="20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800" b="1" i="0" u="none" strike="noStrike" dirty="0">
                          <a:solidFill>
                            <a:schemeClr val="tx1"/>
                          </a:solidFill>
                          <a:effectLst/>
                          <a:latin typeface="Times New Roman" pitchFamily="18" charset="0"/>
                          <a:cs typeface="Times New Roman" pitchFamily="18" charset="0"/>
                        </a:rPr>
                        <a:t>1599.65</a:t>
                      </a:r>
                    </a:p>
                  </a:txBody>
                  <a:tcPr marL="1531" marR="1531" marT="20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3413730" rtl="0" eaLnBrk="1" latinLnBrk="0" hangingPunct="1">
                        <a:lnSpc>
                          <a:spcPct val="115000"/>
                        </a:lnSpc>
                        <a:spcAft>
                          <a:spcPts val="0"/>
                        </a:spcAft>
                      </a:pPr>
                      <a:endParaRPr lang="en-US" sz="1600" b="1" kern="1200" dirty="0">
                        <a:solidFill>
                          <a:schemeClr val="tx1"/>
                        </a:solidFill>
                        <a:effectLst/>
                        <a:latin typeface="Times New Roman" pitchFamily="18" charset="0"/>
                        <a:ea typeface="+mn-ea"/>
                        <a:cs typeface="Times New Roman" pitchFamily="18" charset="0"/>
                      </a:endParaRPr>
                    </a:p>
                  </a:txBody>
                  <a:tcPr marL="13777" marR="137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3413730" rtl="0" eaLnBrk="1" latinLnBrk="0" hangingPunct="1">
                        <a:lnSpc>
                          <a:spcPct val="115000"/>
                        </a:lnSpc>
                        <a:spcAft>
                          <a:spcPts val="0"/>
                        </a:spcAft>
                      </a:pPr>
                      <a:endParaRPr lang="en-US" sz="1600" b="1" kern="1200" dirty="0">
                        <a:solidFill>
                          <a:schemeClr val="tx1"/>
                        </a:solidFill>
                        <a:effectLst/>
                        <a:latin typeface="Times New Roman" pitchFamily="18" charset="0"/>
                        <a:ea typeface="+mn-ea"/>
                        <a:cs typeface="Times New Roman" pitchFamily="18" charset="0"/>
                      </a:endParaRPr>
                    </a:p>
                  </a:txBody>
                  <a:tcPr marL="13777" marR="137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5" name="Title 1"/>
          <p:cNvSpPr txBox="1">
            <a:spLocks/>
          </p:cNvSpPr>
          <p:nvPr/>
        </p:nvSpPr>
        <p:spPr bwMode="auto">
          <a:xfrm>
            <a:off x="228600" y="609600"/>
            <a:ext cx="8201318" cy="772468"/>
          </a:xfrm>
          <a:prstGeom prst="rect">
            <a:avLst/>
          </a:prstGeom>
          <a:noFill/>
          <a:ln>
            <a:noFill/>
          </a:ln>
        </p:spPr>
        <p:txBody>
          <a:bodyPr lIns="24381" tIns="12189" rIns="24381" bIns="12189"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marL="0" lvl="1" indent="0" algn="ctr">
              <a:defRPr/>
            </a:pPr>
            <a:r>
              <a:rPr lang="en-US" b="1" dirty="0">
                <a:effectLst>
                  <a:outerShdw blurRad="38100" dist="38100" dir="2700000" algn="tl">
                    <a:srgbClr val="000000">
                      <a:alpha val="43137"/>
                    </a:srgbClr>
                  </a:outerShdw>
                </a:effectLst>
                <a:latin typeface="Arial" pitchFamily="34" charset="0"/>
                <a:cs typeface="Arial" pitchFamily="34" charset="0"/>
              </a:rPr>
              <a:t>POST FLOOD 2022, RESTORATION/REHABILITATION PORTFOLIO</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1149044065"/>
              </p:ext>
            </p:extLst>
          </p:nvPr>
        </p:nvGraphicFramePr>
        <p:xfrm>
          <a:off x="152400" y="1295400"/>
          <a:ext cx="8632237" cy="4825697"/>
        </p:xfrm>
        <a:graphic>
          <a:graphicData uri="http://schemas.openxmlformats.org/drawingml/2006/table">
            <a:tbl>
              <a:tblPr firstRow="1" firstCol="1" bandRow="1">
                <a:tableStyleId>{5C22544A-7EE6-4342-B048-85BDC9FD1C3A}</a:tableStyleId>
              </a:tblPr>
              <a:tblGrid>
                <a:gridCol w="449242">
                  <a:extLst>
                    <a:ext uri="{9D8B030D-6E8A-4147-A177-3AD203B41FA5}">
                      <a16:colId xmlns:a16="http://schemas.microsoft.com/office/drawing/2014/main" xmlns="" val="20000"/>
                    </a:ext>
                  </a:extLst>
                </a:gridCol>
                <a:gridCol w="3334022">
                  <a:extLst>
                    <a:ext uri="{9D8B030D-6E8A-4147-A177-3AD203B41FA5}">
                      <a16:colId xmlns:a16="http://schemas.microsoft.com/office/drawing/2014/main" xmlns="" val="20001"/>
                    </a:ext>
                  </a:extLst>
                </a:gridCol>
                <a:gridCol w="745996">
                  <a:extLst>
                    <a:ext uri="{9D8B030D-6E8A-4147-A177-3AD203B41FA5}">
                      <a16:colId xmlns:a16="http://schemas.microsoft.com/office/drawing/2014/main" xmlns="" val="20002"/>
                    </a:ext>
                  </a:extLst>
                </a:gridCol>
                <a:gridCol w="799281">
                  <a:extLst>
                    <a:ext uri="{9D8B030D-6E8A-4147-A177-3AD203B41FA5}">
                      <a16:colId xmlns:a16="http://schemas.microsoft.com/office/drawing/2014/main" xmlns="" val="20003"/>
                    </a:ext>
                  </a:extLst>
                </a:gridCol>
                <a:gridCol w="799281">
                  <a:extLst>
                    <a:ext uri="{9D8B030D-6E8A-4147-A177-3AD203B41FA5}">
                      <a16:colId xmlns:a16="http://schemas.microsoft.com/office/drawing/2014/main" xmlns="" val="20004"/>
                    </a:ext>
                  </a:extLst>
                </a:gridCol>
                <a:gridCol w="905852">
                  <a:extLst>
                    <a:ext uri="{9D8B030D-6E8A-4147-A177-3AD203B41FA5}">
                      <a16:colId xmlns:a16="http://schemas.microsoft.com/office/drawing/2014/main" xmlns="" val="20005"/>
                    </a:ext>
                  </a:extLst>
                </a:gridCol>
                <a:gridCol w="852567">
                  <a:extLst>
                    <a:ext uri="{9D8B030D-6E8A-4147-A177-3AD203B41FA5}">
                      <a16:colId xmlns:a16="http://schemas.microsoft.com/office/drawing/2014/main" xmlns="" val="20006"/>
                    </a:ext>
                  </a:extLst>
                </a:gridCol>
                <a:gridCol w="745996">
                  <a:extLst>
                    <a:ext uri="{9D8B030D-6E8A-4147-A177-3AD203B41FA5}">
                      <a16:colId xmlns:a16="http://schemas.microsoft.com/office/drawing/2014/main" xmlns="" val="20007"/>
                    </a:ext>
                  </a:extLst>
                </a:gridCol>
              </a:tblGrid>
              <a:tr h="418284">
                <a:tc rowSpan="2">
                  <a:txBody>
                    <a:bodyPr/>
                    <a:lstStyle/>
                    <a:p>
                      <a:pPr algn="ctr">
                        <a:lnSpc>
                          <a:spcPct val="115000"/>
                        </a:lnSpc>
                        <a:spcAft>
                          <a:spcPts val="0"/>
                        </a:spcAft>
                      </a:pPr>
                      <a:r>
                        <a:rPr lang="en-US" sz="1300" dirty="0">
                          <a:solidFill>
                            <a:schemeClr val="tx1"/>
                          </a:solidFill>
                          <a:effectLst/>
                          <a:latin typeface="Times New Roman" pitchFamily="18" charset="0"/>
                          <a:cs typeface="Times New Roman" pitchFamily="18" charset="0"/>
                        </a:rPr>
                        <a:t>S.#</a:t>
                      </a:r>
                      <a:endParaRPr lang="en-US" sz="1300" dirty="0">
                        <a:solidFill>
                          <a:schemeClr val="tx1"/>
                        </a:solidFill>
                        <a:effectLst/>
                        <a:latin typeface="Times New Roman" pitchFamily="18" charset="0"/>
                        <a:ea typeface="Calibri"/>
                        <a:cs typeface="Times New Roman" pitchFamily="18" charset="0"/>
                      </a:endParaRPr>
                    </a:p>
                  </a:txBody>
                  <a:tcPr marL="13777" marR="137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lnSpc>
                          <a:spcPct val="115000"/>
                        </a:lnSpc>
                        <a:spcAft>
                          <a:spcPts val="0"/>
                        </a:spcAft>
                      </a:pPr>
                      <a:r>
                        <a:rPr lang="en-US" sz="1300" dirty="0">
                          <a:solidFill>
                            <a:schemeClr val="tx1"/>
                          </a:solidFill>
                          <a:effectLst/>
                          <a:latin typeface="Times New Roman" pitchFamily="18" charset="0"/>
                          <a:cs typeface="Times New Roman" pitchFamily="18" charset="0"/>
                        </a:rPr>
                        <a:t>Name of Scheme</a:t>
                      </a:r>
                      <a:endParaRPr lang="en-US" sz="1300" dirty="0">
                        <a:solidFill>
                          <a:schemeClr val="tx1"/>
                        </a:solidFill>
                        <a:effectLst/>
                        <a:latin typeface="Times New Roman" pitchFamily="18" charset="0"/>
                        <a:ea typeface="Calibri"/>
                        <a:cs typeface="Times New Roman" pitchFamily="18" charset="0"/>
                      </a:endParaRPr>
                    </a:p>
                  </a:txBody>
                  <a:tcPr marL="13777" marR="137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lnSpc>
                          <a:spcPct val="115000"/>
                        </a:lnSpc>
                        <a:spcAft>
                          <a:spcPts val="0"/>
                        </a:spcAft>
                      </a:pPr>
                      <a:r>
                        <a:rPr lang="en-US" sz="1300" dirty="0">
                          <a:solidFill>
                            <a:schemeClr val="tx1"/>
                          </a:solidFill>
                          <a:effectLst/>
                          <a:latin typeface="Times New Roman" pitchFamily="18" charset="0"/>
                          <a:cs typeface="Times New Roman" pitchFamily="18" charset="0"/>
                        </a:rPr>
                        <a:t>Cost of PC-I </a:t>
                      </a:r>
                      <a:endParaRPr lang="en-US" sz="1300" dirty="0" smtClean="0">
                        <a:solidFill>
                          <a:schemeClr val="tx1"/>
                        </a:solidFill>
                        <a:effectLst/>
                        <a:latin typeface="Times New Roman" pitchFamily="18" charset="0"/>
                        <a:cs typeface="Times New Roman" pitchFamily="18" charset="0"/>
                      </a:endParaRPr>
                    </a:p>
                    <a:p>
                      <a:pPr algn="ctr">
                        <a:lnSpc>
                          <a:spcPct val="115000"/>
                        </a:lnSpc>
                        <a:spcAft>
                          <a:spcPts val="0"/>
                        </a:spcAft>
                      </a:pPr>
                      <a:r>
                        <a:rPr lang="en-US" sz="1300" dirty="0" smtClean="0">
                          <a:solidFill>
                            <a:schemeClr val="tx1"/>
                          </a:solidFill>
                          <a:effectLst/>
                          <a:latin typeface="Times New Roman" pitchFamily="18" charset="0"/>
                          <a:cs typeface="Times New Roman" pitchFamily="18" charset="0"/>
                        </a:rPr>
                        <a:t>(</a:t>
                      </a:r>
                      <a:r>
                        <a:rPr lang="en-US" sz="1300" dirty="0">
                          <a:solidFill>
                            <a:schemeClr val="tx1"/>
                          </a:solidFill>
                          <a:effectLst/>
                          <a:latin typeface="Times New Roman" pitchFamily="18" charset="0"/>
                          <a:cs typeface="Times New Roman" pitchFamily="18" charset="0"/>
                        </a:rPr>
                        <a:t>Rs in M)</a:t>
                      </a:r>
                      <a:endParaRPr lang="en-US" sz="1300" dirty="0">
                        <a:solidFill>
                          <a:schemeClr val="tx1"/>
                        </a:solidFill>
                        <a:effectLst/>
                        <a:latin typeface="Times New Roman" pitchFamily="18" charset="0"/>
                        <a:ea typeface="Calibri"/>
                        <a:cs typeface="Times New Roman" pitchFamily="18" charset="0"/>
                      </a:endParaRPr>
                    </a:p>
                  </a:txBody>
                  <a:tcPr marL="13777" marR="137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lnSpc>
                          <a:spcPct val="115000"/>
                        </a:lnSpc>
                        <a:spcAft>
                          <a:spcPts val="0"/>
                        </a:spcAft>
                      </a:pPr>
                      <a:r>
                        <a:rPr lang="en-US" sz="1300" dirty="0">
                          <a:solidFill>
                            <a:schemeClr val="tx1"/>
                          </a:solidFill>
                          <a:effectLst/>
                          <a:latin typeface="Times New Roman" pitchFamily="18" charset="0"/>
                          <a:ea typeface="Calibri"/>
                          <a:cs typeface="Times New Roman" pitchFamily="18" charset="0"/>
                        </a:rPr>
                        <a:t>No of </a:t>
                      </a:r>
                      <a:endParaRPr lang="en-US" sz="1300" dirty="0" smtClean="0">
                        <a:solidFill>
                          <a:schemeClr val="tx1"/>
                        </a:solidFill>
                        <a:effectLst/>
                        <a:latin typeface="Times New Roman" pitchFamily="18" charset="0"/>
                        <a:ea typeface="Calibri"/>
                        <a:cs typeface="Times New Roman" pitchFamily="18" charset="0"/>
                      </a:endParaRPr>
                    </a:p>
                    <a:p>
                      <a:pPr algn="ctr">
                        <a:lnSpc>
                          <a:spcPct val="115000"/>
                        </a:lnSpc>
                        <a:spcAft>
                          <a:spcPts val="0"/>
                        </a:spcAft>
                      </a:pPr>
                      <a:r>
                        <a:rPr lang="en-US" sz="1300" dirty="0" smtClean="0">
                          <a:solidFill>
                            <a:schemeClr val="tx1"/>
                          </a:solidFill>
                          <a:effectLst/>
                          <a:latin typeface="Times New Roman" pitchFamily="18" charset="0"/>
                          <a:ea typeface="Calibri"/>
                          <a:cs typeface="Times New Roman" pitchFamily="18" charset="0"/>
                        </a:rPr>
                        <a:t>Sub </a:t>
                      </a:r>
                      <a:r>
                        <a:rPr lang="en-US" sz="1300" dirty="0">
                          <a:solidFill>
                            <a:schemeClr val="tx1"/>
                          </a:solidFill>
                          <a:effectLst/>
                          <a:latin typeface="Times New Roman" pitchFamily="18" charset="0"/>
                          <a:ea typeface="Calibri"/>
                          <a:cs typeface="Times New Roman" pitchFamily="18" charset="0"/>
                        </a:rPr>
                        <a:t>Works</a:t>
                      </a:r>
                    </a:p>
                  </a:txBody>
                  <a:tcPr marL="13777" marR="137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indent="0" algn="ctr" defTabSz="3413730" rtl="0" eaLnBrk="1" fontAlgn="auto" latinLnBrk="0" hangingPunct="1">
                        <a:lnSpc>
                          <a:spcPct val="115000"/>
                        </a:lnSpc>
                        <a:spcBef>
                          <a:spcPts val="0"/>
                        </a:spcBef>
                        <a:spcAft>
                          <a:spcPts val="0"/>
                        </a:spcAft>
                        <a:buClrTx/>
                        <a:buSzTx/>
                        <a:buFontTx/>
                        <a:buNone/>
                        <a:tabLst/>
                        <a:defRPr/>
                      </a:pPr>
                      <a:r>
                        <a:rPr lang="en-US" sz="1300" dirty="0" smtClean="0">
                          <a:solidFill>
                            <a:schemeClr val="tx1"/>
                          </a:solidFill>
                          <a:effectLst/>
                          <a:latin typeface="Times New Roman" pitchFamily="18" charset="0"/>
                          <a:ea typeface="Calibri"/>
                          <a:cs typeface="Times New Roman" pitchFamily="18" charset="0"/>
                        </a:rPr>
                        <a:t>Releases</a:t>
                      </a:r>
                    </a:p>
                    <a:p>
                      <a:pPr marL="0" marR="0" indent="0" algn="ctr" defTabSz="3413730" rtl="0" eaLnBrk="1" fontAlgn="auto" latinLnBrk="0" hangingPunct="1">
                        <a:lnSpc>
                          <a:spcPct val="115000"/>
                        </a:lnSpc>
                        <a:spcBef>
                          <a:spcPts val="0"/>
                        </a:spcBef>
                        <a:spcAft>
                          <a:spcPts val="0"/>
                        </a:spcAft>
                        <a:buClrTx/>
                        <a:buSzTx/>
                        <a:buFontTx/>
                        <a:buNone/>
                        <a:tabLst/>
                        <a:defRPr/>
                      </a:pPr>
                      <a:r>
                        <a:rPr lang="en-US" sz="1300" dirty="0" smtClean="0">
                          <a:solidFill>
                            <a:schemeClr val="tx1"/>
                          </a:solidFill>
                          <a:effectLst/>
                          <a:latin typeface="Times New Roman" pitchFamily="18" charset="0"/>
                          <a:ea typeface="Calibri"/>
                          <a:cs typeface="Times New Roman" pitchFamily="18" charset="0"/>
                        </a:rPr>
                        <a:t> (</a:t>
                      </a:r>
                      <a:r>
                        <a:rPr lang="en-US" sz="1300" dirty="0">
                          <a:solidFill>
                            <a:schemeClr val="tx1"/>
                          </a:solidFill>
                          <a:effectLst/>
                          <a:latin typeface="Times New Roman" pitchFamily="18" charset="0"/>
                          <a:ea typeface="Calibri"/>
                          <a:cs typeface="Times New Roman" pitchFamily="18" charset="0"/>
                        </a:rPr>
                        <a:t>Rs in M)</a:t>
                      </a:r>
                    </a:p>
                    <a:p>
                      <a:pPr algn="ctr">
                        <a:lnSpc>
                          <a:spcPct val="115000"/>
                        </a:lnSpc>
                        <a:spcAft>
                          <a:spcPts val="0"/>
                        </a:spcAft>
                      </a:pPr>
                      <a:endParaRPr lang="en-US" sz="1300" dirty="0">
                        <a:solidFill>
                          <a:schemeClr val="tx1"/>
                        </a:solidFill>
                        <a:effectLst/>
                        <a:latin typeface="Times New Roman" pitchFamily="18" charset="0"/>
                        <a:ea typeface="Calibri"/>
                        <a:cs typeface="Times New Roman" pitchFamily="18" charset="0"/>
                      </a:endParaRPr>
                    </a:p>
                  </a:txBody>
                  <a:tcPr marL="13777" marR="137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indent="0" algn="ctr" defTabSz="3413730" rtl="0" eaLnBrk="1" fontAlgn="auto" latinLnBrk="0" hangingPunct="1">
                        <a:lnSpc>
                          <a:spcPct val="115000"/>
                        </a:lnSpc>
                        <a:spcBef>
                          <a:spcPts val="0"/>
                        </a:spcBef>
                        <a:spcAft>
                          <a:spcPts val="0"/>
                        </a:spcAft>
                        <a:buClrTx/>
                        <a:buSzTx/>
                        <a:buFontTx/>
                        <a:buNone/>
                        <a:tabLst/>
                        <a:defRPr/>
                      </a:pPr>
                      <a:r>
                        <a:rPr lang="en-US" sz="1300" dirty="0">
                          <a:solidFill>
                            <a:schemeClr val="tx1"/>
                          </a:solidFill>
                          <a:effectLst/>
                          <a:latin typeface="Times New Roman" pitchFamily="18" charset="0"/>
                          <a:ea typeface="Calibri"/>
                          <a:cs typeface="Times New Roman" pitchFamily="18" charset="0"/>
                        </a:rPr>
                        <a:t>Expenditure </a:t>
                      </a:r>
                      <a:endParaRPr lang="en-US" sz="1300" dirty="0" smtClean="0">
                        <a:solidFill>
                          <a:schemeClr val="tx1"/>
                        </a:solidFill>
                        <a:effectLst/>
                        <a:latin typeface="Times New Roman" pitchFamily="18" charset="0"/>
                        <a:ea typeface="Calibri"/>
                        <a:cs typeface="Times New Roman" pitchFamily="18" charset="0"/>
                      </a:endParaRPr>
                    </a:p>
                    <a:p>
                      <a:pPr marL="0" marR="0" indent="0" algn="ctr" defTabSz="3413730" rtl="0" eaLnBrk="1" fontAlgn="auto" latinLnBrk="0" hangingPunct="1">
                        <a:lnSpc>
                          <a:spcPct val="115000"/>
                        </a:lnSpc>
                        <a:spcBef>
                          <a:spcPts val="0"/>
                        </a:spcBef>
                        <a:spcAft>
                          <a:spcPts val="0"/>
                        </a:spcAft>
                        <a:buClrTx/>
                        <a:buSzTx/>
                        <a:buFontTx/>
                        <a:buNone/>
                        <a:tabLst/>
                        <a:defRPr/>
                      </a:pPr>
                      <a:r>
                        <a:rPr lang="en-US" sz="1300" dirty="0" smtClean="0">
                          <a:solidFill>
                            <a:schemeClr val="tx1"/>
                          </a:solidFill>
                          <a:effectLst/>
                          <a:latin typeface="Times New Roman" pitchFamily="18" charset="0"/>
                          <a:ea typeface="Calibri"/>
                          <a:cs typeface="Times New Roman" pitchFamily="18" charset="0"/>
                        </a:rPr>
                        <a:t>(</a:t>
                      </a:r>
                      <a:r>
                        <a:rPr lang="en-US" sz="1300" dirty="0">
                          <a:solidFill>
                            <a:schemeClr val="tx1"/>
                          </a:solidFill>
                          <a:effectLst/>
                          <a:latin typeface="Times New Roman" pitchFamily="18" charset="0"/>
                          <a:ea typeface="Calibri"/>
                          <a:cs typeface="Times New Roman" pitchFamily="18" charset="0"/>
                        </a:rPr>
                        <a:t>Rs in M)</a:t>
                      </a:r>
                    </a:p>
                  </a:txBody>
                  <a:tcPr marL="13777" marR="137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indent="0" algn="ctr" defTabSz="3413730" rtl="0" eaLnBrk="1" fontAlgn="auto" latinLnBrk="0" hangingPunct="1">
                        <a:lnSpc>
                          <a:spcPct val="115000"/>
                        </a:lnSpc>
                        <a:spcBef>
                          <a:spcPts val="0"/>
                        </a:spcBef>
                        <a:spcAft>
                          <a:spcPts val="0"/>
                        </a:spcAft>
                        <a:buClrTx/>
                        <a:buSzTx/>
                        <a:buFontTx/>
                        <a:buNone/>
                        <a:tabLst/>
                        <a:defRPr/>
                      </a:pPr>
                      <a:r>
                        <a:rPr lang="en-US" sz="1300" dirty="0" smtClean="0">
                          <a:solidFill>
                            <a:schemeClr val="tx1"/>
                          </a:solidFill>
                          <a:effectLst/>
                          <a:latin typeface="Times New Roman" pitchFamily="18" charset="0"/>
                          <a:ea typeface="Calibri"/>
                          <a:cs typeface="Times New Roman" pitchFamily="18" charset="0"/>
                        </a:rPr>
                        <a:t>Progress </a:t>
                      </a:r>
                      <a:r>
                        <a:rPr lang="en-US" sz="1300" dirty="0">
                          <a:solidFill>
                            <a:schemeClr val="tx1"/>
                          </a:solidFill>
                          <a:effectLst/>
                          <a:latin typeface="Times New Roman" pitchFamily="18" charset="0"/>
                          <a:ea typeface="Calibri"/>
                          <a:cs typeface="Times New Roman" pitchFamily="18" charset="0"/>
                        </a:rPr>
                        <a:t>%age</a:t>
                      </a:r>
                    </a:p>
                  </a:txBody>
                  <a:tcPr marL="13777" marR="137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3413730" rtl="0" eaLnBrk="1" fontAlgn="auto" latinLnBrk="0" hangingPunct="1">
                        <a:lnSpc>
                          <a:spcPct val="115000"/>
                        </a:lnSpc>
                        <a:spcBef>
                          <a:spcPts val="0"/>
                        </a:spcBef>
                        <a:spcAft>
                          <a:spcPts val="0"/>
                        </a:spcAft>
                        <a:buClrTx/>
                        <a:buSzTx/>
                        <a:buFontTx/>
                        <a:buNone/>
                        <a:tabLst/>
                        <a:defRPr/>
                      </a:pPr>
                      <a:endParaRPr lang="en-US" sz="1300" dirty="0">
                        <a:solidFill>
                          <a:schemeClr val="tx1"/>
                        </a:solidFill>
                        <a:effectLst/>
                        <a:latin typeface="Times New Roman" pitchFamily="18" charset="0"/>
                        <a:ea typeface="Calibri"/>
                        <a:cs typeface="Times New Roman" pitchFamily="18" charset="0"/>
                      </a:endParaRPr>
                    </a:p>
                  </a:txBody>
                  <a:tcPr marL="19702" marR="197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1511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ctr" defTabSz="3413730" rtl="0" eaLnBrk="1" fontAlgn="auto" latinLnBrk="0" hangingPunct="1">
                        <a:lnSpc>
                          <a:spcPct val="115000"/>
                        </a:lnSpc>
                        <a:spcBef>
                          <a:spcPts val="0"/>
                        </a:spcBef>
                        <a:spcAft>
                          <a:spcPts val="0"/>
                        </a:spcAft>
                        <a:buClrTx/>
                        <a:buSzTx/>
                        <a:buFontTx/>
                        <a:buNone/>
                        <a:tabLst/>
                        <a:defRPr/>
                      </a:pPr>
                      <a:r>
                        <a:rPr lang="en-US" sz="1300" dirty="0" smtClean="0">
                          <a:solidFill>
                            <a:schemeClr val="tx1"/>
                          </a:solidFill>
                          <a:effectLst/>
                          <a:latin typeface="Times New Roman" pitchFamily="18" charset="0"/>
                          <a:ea typeface="Calibri"/>
                          <a:cs typeface="Times New Roman" pitchFamily="18" charset="0"/>
                        </a:rPr>
                        <a:t>Physical</a:t>
                      </a:r>
                    </a:p>
                    <a:p>
                      <a:pPr marL="0" marR="0" indent="0" algn="ctr" defTabSz="3413730" rtl="0" eaLnBrk="1" fontAlgn="auto" latinLnBrk="0" hangingPunct="1">
                        <a:lnSpc>
                          <a:spcPct val="115000"/>
                        </a:lnSpc>
                        <a:spcBef>
                          <a:spcPts val="0"/>
                        </a:spcBef>
                        <a:spcAft>
                          <a:spcPts val="0"/>
                        </a:spcAft>
                        <a:buClrTx/>
                        <a:buSzTx/>
                        <a:buFontTx/>
                        <a:buNone/>
                        <a:tabLst/>
                        <a:defRPr/>
                      </a:pPr>
                      <a:endParaRPr lang="en-US" sz="1300" dirty="0">
                        <a:solidFill>
                          <a:schemeClr val="tx1"/>
                        </a:solidFill>
                        <a:effectLst/>
                        <a:latin typeface="Times New Roman" pitchFamily="18" charset="0"/>
                        <a:ea typeface="Calibri"/>
                        <a:cs typeface="Times New Roman" pitchFamily="18" charset="0"/>
                      </a:endParaRPr>
                    </a:p>
                  </a:txBody>
                  <a:tcPr marL="13777" marR="137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3413730" rtl="0" eaLnBrk="1" fontAlgn="auto" latinLnBrk="0" hangingPunct="1">
                        <a:lnSpc>
                          <a:spcPct val="115000"/>
                        </a:lnSpc>
                        <a:spcBef>
                          <a:spcPts val="0"/>
                        </a:spcBef>
                        <a:spcAft>
                          <a:spcPts val="0"/>
                        </a:spcAft>
                        <a:buClrTx/>
                        <a:buSzTx/>
                        <a:buFontTx/>
                        <a:buNone/>
                        <a:tabLst/>
                        <a:defRPr/>
                      </a:pPr>
                      <a:r>
                        <a:rPr lang="en-US" sz="1300" dirty="0" smtClean="0">
                          <a:solidFill>
                            <a:schemeClr val="tx1"/>
                          </a:solidFill>
                          <a:effectLst/>
                          <a:latin typeface="Times New Roman" pitchFamily="18" charset="0"/>
                          <a:ea typeface="Calibri"/>
                          <a:cs typeface="Times New Roman" pitchFamily="18" charset="0"/>
                        </a:rPr>
                        <a:t>Financial</a:t>
                      </a:r>
                    </a:p>
                    <a:p>
                      <a:pPr marL="0" marR="0" indent="0" algn="ctr" defTabSz="3413730" rtl="0" eaLnBrk="1" fontAlgn="auto" latinLnBrk="0" hangingPunct="1">
                        <a:lnSpc>
                          <a:spcPct val="115000"/>
                        </a:lnSpc>
                        <a:spcBef>
                          <a:spcPts val="0"/>
                        </a:spcBef>
                        <a:spcAft>
                          <a:spcPts val="0"/>
                        </a:spcAft>
                        <a:buClrTx/>
                        <a:buSzTx/>
                        <a:buFontTx/>
                        <a:buNone/>
                        <a:tabLst/>
                        <a:defRPr/>
                      </a:pPr>
                      <a:endParaRPr lang="en-US" sz="1300" dirty="0">
                        <a:solidFill>
                          <a:schemeClr val="tx1"/>
                        </a:solidFill>
                        <a:effectLst/>
                        <a:latin typeface="Times New Roman" pitchFamily="18" charset="0"/>
                        <a:ea typeface="Calibri"/>
                        <a:cs typeface="Times New Roman" pitchFamily="18" charset="0"/>
                      </a:endParaRPr>
                    </a:p>
                  </a:txBody>
                  <a:tcPr marL="13777" marR="137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668328">
                <a:tc>
                  <a:txBody>
                    <a:bodyPr/>
                    <a:lstStyle/>
                    <a:p>
                      <a:pPr algn="ctr">
                        <a:lnSpc>
                          <a:spcPct val="115000"/>
                        </a:lnSpc>
                        <a:spcAft>
                          <a:spcPts val="0"/>
                        </a:spcAft>
                      </a:pPr>
                      <a:r>
                        <a:rPr lang="en-US" sz="1400" b="0" dirty="0" smtClean="0">
                          <a:solidFill>
                            <a:schemeClr val="tx1"/>
                          </a:solidFill>
                          <a:effectLst/>
                          <a:latin typeface="Times New Roman" pitchFamily="18" charset="0"/>
                          <a:cs typeface="Times New Roman" pitchFamily="18" charset="0"/>
                        </a:rPr>
                        <a:t>5</a:t>
                      </a:r>
                      <a:endParaRPr lang="en-US" sz="1400" b="0" dirty="0">
                        <a:solidFill>
                          <a:schemeClr val="tx1"/>
                        </a:solidFill>
                        <a:effectLst/>
                        <a:latin typeface="Times New Roman" pitchFamily="18" charset="0"/>
                        <a:ea typeface="Calibri"/>
                        <a:cs typeface="Times New Roman" pitchFamily="18" charset="0"/>
                      </a:endParaRPr>
                    </a:p>
                  </a:txBody>
                  <a:tcPr marL="13777" marR="137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3413730" rtl="0" eaLnBrk="1" fontAlgn="auto" latinLnBrk="0" hangingPunct="1">
                        <a:lnSpc>
                          <a:spcPct val="115000"/>
                        </a:lnSpc>
                        <a:spcBef>
                          <a:spcPts val="0"/>
                        </a:spcBef>
                        <a:spcAft>
                          <a:spcPts val="0"/>
                        </a:spcAft>
                        <a:buClrTx/>
                        <a:buSzTx/>
                        <a:buFontTx/>
                        <a:buNone/>
                        <a:tabLst/>
                        <a:defRPr/>
                      </a:pPr>
                      <a:r>
                        <a:rPr lang="en-US" sz="1400" b="0" kern="1200" dirty="0" smtClean="0">
                          <a:solidFill>
                            <a:schemeClr val="tx1"/>
                          </a:solidFill>
                          <a:effectLst/>
                          <a:latin typeface="Times New Roman" pitchFamily="18" charset="0"/>
                          <a:ea typeface="+mn-ea"/>
                          <a:cs typeface="Times New Roman" pitchFamily="18" charset="0"/>
                        </a:rPr>
                        <a:t>220998-Reconstruction and Rehabilitation of Irrigation, System and Flood Protection Works in Khyber </a:t>
                      </a:r>
                      <a:r>
                        <a:rPr lang="en-US" sz="1400" b="0" kern="1200" dirty="0" err="1" smtClean="0">
                          <a:solidFill>
                            <a:schemeClr val="tx1"/>
                          </a:solidFill>
                          <a:effectLst/>
                          <a:latin typeface="Times New Roman" pitchFamily="18" charset="0"/>
                          <a:ea typeface="+mn-ea"/>
                          <a:cs typeface="Times New Roman" pitchFamily="18" charset="0"/>
                        </a:rPr>
                        <a:t>Pakhtunkhwa</a:t>
                      </a:r>
                      <a:r>
                        <a:rPr lang="en-US" sz="1400" b="0" kern="1200" dirty="0" smtClean="0">
                          <a:solidFill>
                            <a:schemeClr val="tx1"/>
                          </a:solidFill>
                          <a:effectLst/>
                          <a:latin typeface="Times New Roman" pitchFamily="18" charset="0"/>
                          <a:ea typeface="+mn-ea"/>
                          <a:cs typeface="Times New Roman" pitchFamily="18" charset="0"/>
                        </a:rPr>
                        <a:t>. (ADB)</a:t>
                      </a:r>
                      <a:endParaRPr lang="en-US" sz="1400" b="0" kern="1200" dirty="0">
                        <a:solidFill>
                          <a:schemeClr val="tx1"/>
                        </a:solidFill>
                        <a:effectLst/>
                        <a:latin typeface="Times New Roman" pitchFamily="18" charset="0"/>
                        <a:ea typeface="+mn-ea"/>
                        <a:cs typeface="Times New Roman" pitchFamily="18" charset="0"/>
                      </a:endParaRPr>
                    </a:p>
                  </a:txBody>
                  <a:tcPr marL="13777" marR="137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400" b="0" dirty="0" smtClean="0">
                          <a:solidFill>
                            <a:schemeClr val="tx1"/>
                          </a:solidFill>
                          <a:effectLst/>
                          <a:latin typeface="Times New Roman" pitchFamily="18" charset="0"/>
                          <a:ea typeface="Calibri"/>
                          <a:cs typeface="Times New Roman" pitchFamily="18" charset="0"/>
                        </a:rPr>
                        <a:t>12118.0</a:t>
                      </a:r>
                      <a:endParaRPr lang="en-US" sz="1400" b="0" dirty="0">
                        <a:solidFill>
                          <a:schemeClr val="tx1"/>
                        </a:solidFill>
                        <a:effectLst/>
                        <a:latin typeface="Times New Roman" pitchFamily="18" charset="0"/>
                        <a:ea typeface="Calibri"/>
                        <a:cs typeface="Times New Roman" pitchFamily="18" charset="0"/>
                      </a:endParaRPr>
                    </a:p>
                  </a:txBody>
                  <a:tcPr marL="13777" marR="137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3413730" rtl="0" eaLnBrk="1" fontAlgn="auto" latinLnBrk="0" hangingPunct="1">
                        <a:lnSpc>
                          <a:spcPct val="115000"/>
                        </a:lnSpc>
                        <a:spcBef>
                          <a:spcPts val="0"/>
                        </a:spcBef>
                        <a:spcAft>
                          <a:spcPts val="0"/>
                        </a:spcAft>
                        <a:buClrTx/>
                        <a:buSzTx/>
                        <a:buFontTx/>
                        <a:buNone/>
                        <a:tabLst/>
                        <a:defRPr/>
                      </a:pPr>
                      <a:r>
                        <a:rPr lang="en-US" sz="1400" b="0" dirty="0" smtClean="0">
                          <a:solidFill>
                            <a:schemeClr val="tx1"/>
                          </a:solidFill>
                          <a:effectLst/>
                          <a:latin typeface="Times New Roman" pitchFamily="18" charset="0"/>
                          <a:ea typeface="Calibri"/>
                          <a:cs typeface="Times New Roman" pitchFamily="18" charset="0"/>
                        </a:rPr>
                        <a:t>143</a:t>
                      </a:r>
                      <a:endParaRPr lang="en-US" sz="1400" b="0" dirty="0">
                        <a:solidFill>
                          <a:schemeClr val="tx1"/>
                        </a:solidFill>
                        <a:effectLst/>
                        <a:latin typeface="Times New Roman" pitchFamily="18" charset="0"/>
                        <a:ea typeface="Calibri"/>
                        <a:cs typeface="Times New Roman" pitchFamily="18" charset="0"/>
                      </a:endParaRPr>
                    </a:p>
                  </a:txBody>
                  <a:tcPr marL="13777" marR="137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indent="0" algn="l" defTabSz="3413730" rtl="0" eaLnBrk="1" fontAlgn="auto" latinLnBrk="0" hangingPunct="1">
                        <a:lnSpc>
                          <a:spcPct val="115000"/>
                        </a:lnSpc>
                        <a:spcBef>
                          <a:spcPts val="0"/>
                        </a:spcBef>
                        <a:spcAft>
                          <a:spcPts val="0"/>
                        </a:spcAft>
                        <a:buClrTx/>
                        <a:buSzTx/>
                        <a:buFontTx/>
                        <a:buNone/>
                        <a:tabLst/>
                        <a:defRPr/>
                      </a:pPr>
                      <a:r>
                        <a:rPr lang="en-US" sz="1400" b="0" dirty="0" smtClean="0">
                          <a:solidFill>
                            <a:schemeClr val="tx1"/>
                          </a:solidFill>
                          <a:effectLst/>
                          <a:latin typeface="Times New Roman" pitchFamily="18" charset="0"/>
                          <a:ea typeface="Calibri"/>
                          <a:cs typeface="Times New Roman" pitchFamily="18" charset="0"/>
                        </a:rPr>
                        <a:t>ADB Assisted Project.</a:t>
                      </a:r>
                    </a:p>
                    <a:p>
                      <a:pPr marL="0" marR="0" indent="0" algn="l" defTabSz="3413730" rtl="0" eaLnBrk="1" fontAlgn="auto" latinLnBrk="0" hangingPunct="1">
                        <a:lnSpc>
                          <a:spcPct val="115000"/>
                        </a:lnSpc>
                        <a:spcBef>
                          <a:spcPts val="0"/>
                        </a:spcBef>
                        <a:spcAft>
                          <a:spcPts val="0"/>
                        </a:spcAft>
                        <a:buClrTx/>
                        <a:buSzTx/>
                        <a:buFontTx/>
                        <a:buNone/>
                        <a:tabLst/>
                        <a:defRPr/>
                      </a:pPr>
                      <a:r>
                        <a:rPr lang="en-US" sz="1400" b="0" dirty="0" smtClean="0">
                          <a:solidFill>
                            <a:schemeClr val="tx1"/>
                          </a:solidFill>
                          <a:effectLst/>
                          <a:latin typeface="Times New Roman" pitchFamily="18" charset="0"/>
                          <a:ea typeface="Calibri"/>
                          <a:cs typeface="Times New Roman" pitchFamily="18" charset="0"/>
                        </a:rPr>
                        <a:t>20 Nos schemes completed.</a:t>
                      </a:r>
                      <a:r>
                        <a:rPr lang="en-US" sz="1400" b="0" baseline="0" dirty="0" smtClean="0">
                          <a:solidFill>
                            <a:schemeClr val="tx1"/>
                          </a:solidFill>
                          <a:effectLst/>
                          <a:latin typeface="Times New Roman" pitchFamily="18" charset="0"/>
                          <a:ea typeface="Calibri"/>
                          <a:cs typeface="Times New Roman" pitchFamily="18" charset="0"/>
                        </a:rPr>
                        <a:t> Detail design for the remaining schemes have been completed. Tenders are in process.</a:t>
                      </a:r>
                      <a:endParaRPr lang="en-US" sz="1400" b="0" dirty="0">
                        <a:solidFill>
                          <a:schemeClr val="tx1"/>
                        </a:solidFill>
                        <a:effectLst/>
                        <a:latin typeface="Times New Roman" pitchFamily="18" charset="0"/>
                        <a:ea typeface="Calibri"/>
                        <a:cs typeface="Times New Roman" pitchFamily="18" charset="0"/>
                      </a:endParaRPr>
                    </a:p>
                  </a:txBody>
                  <a:tcPr marL="13777" marR="137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115000"/>
                        </a:lnSpc>
                        <a:spcAft>
                          <a:spcPts val="0"/>
                        </a:spcAft>
                      </a:pPr>
                      <a:endParaRPr lang="en-US" sz="1400" b="0" dirty="0">
                        <a:solidFill>
                          <a:schemeClr val="tx1"/>
                        </a:solidFill>
                        <a:effectLst/>
                        <a:latin typeface="Times New Roman" pitchFamily="18" charset="0"/>
                        <a:ea typeface="Calibri"/>
                        <a:cs typeface="Times New Roman" pitchFamily="18" charset="0"/>
                      </a:endParaRPr>
                    </a:p>
                  </a:txBody>
                  <a:tcPr marL="19702" marR="197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115000"/>
                        </a:lnSpc>
                        <a:spcAft>
                          <a:spcPts val="0"/>
                        </a:spcAft>
                      </a:pPr>
                      <a:endParaRPr lang="en-US" sz="1400" b="0" dirty="0">
                        <a:solidFill>
                          <a:schemeClr val="tx1"/>
                        </a:solidFill>
                        <a:effectLst/>
                        <a:latin typeface="Times New Roman" pitchFamily="18" charset="0"/>
                        <a:ea typeface="Calibri"/>
                        <a:cs typeface="Times New Roman" pitchFamily="18" charset="0"/>
                      </a:endParaRPr>
                    </a:p>
                  </a:txBody>
                  <a:tcPr marL="19702" marR="197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115000"/>
                        </a:lnSpc>
                        <a:spcAft>
                          <a:spcPts val="0"/>
                        </a:spcAft>
                      </a:pPr>
                      <a:endParaRPr lang="en-US" sz="1400" b="0" dirty="0">
                        <a:solidFill>
                          <a:schemeClr val="tx1"/>
                        </a:solidFill>
                        <a:effectLst/>
                        <a:latin typeface="Times New Roman" pitchFamily="18" charset="0"/>
                        <a:ea typeface="Calibri"/>
                        <a:cs typeface="Times New Roman" pitchFamily="18" charset="0"/>
                      </a:endParaRPr>
                    </a:p>
                  </a:txBody>
                  <a:tcPr marL="19702" marR="197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886120">
                <a:tc>
                  <a:txBody>
                    <a:bodyPr/>
                    <a:lstStyle/>
                    <a:p>
                      <a:pPr algn="ctr">
                        <a:lnSpc>
                          <a:spcPct val="115000"/>
                        </a:lnSpc>
                        <a:spcAft>
                          <a:spcPts val="0"/>
                        </a:spcAft>
                      </a:pPr>
                      <a:r>
                        <a:rPr lang="en-US" sz="1400" b="0" dirty="0" smtClean="0">
                          <a:solidFill>
                            <a:schemeClr val="tx1"/>
                          </a:solidFill>
                          <a:effectLst/>
                          <a:latin typeface="Times New Roman" pitchFamily="18" charset="0"/>
                          <a:cs typeface="Times New Roman" pitchFamily="18" charset="0"/>
                        </a:rPr>
                        <a:t>6</a:t>
                      </a:r>
                      <a:endParaRPr lang="en-US" sz="1400" b="0" dirty="0">
                        <a:solidFill>
                          <a:schemeClr val="tx1"/>
                        </a:solidFill>
                        <a:effectLst/>
                        <a:latin typeface="Times New Roman" pitchFamily="18" charset="0"/>
                        <a:ea typeface="Calibri"/>
                        <a:cs typeface="Times New Roman" pitchFamily="18" charset="0"/>
                      </a:endParaRPr>
                    </a:p>
                  </a:txBody>
                  <a:tcPr marL="13777" marR="137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just">
                        <a:lnSpc>
                          <a:spcPct val="115000"/>
                        </a:lnSpc>
                        <a:spcAft>
                          <a:spcPts val="0"/>
                        </a:spcAft>
                      </a:pPr>
                      <a:r>
                        <a:rPr lang="en-US" sz="1400" b="0" dirty="0" smtClean="0">
                          <a:solidFill>
                            <a:schemeClr val="tx1"/>
                          </a:solidFill>
                          <a:effectLst/>
                          <a:latin typeface="Times New Roman" pitchFamily="18" charset="0"/>
                          <a:cs typeface="Times New Roman" pitchFamily="18" charset="0"/>
                        </a:rPr>
                        <a:t>220961-Rehabilitation of damaged flood protection structures in Khyber </a:t>
                      </a:r>
                      <a:r>
                        <a:rPr lang="en-US" sz="1400" b="0" dirty="0" err="1" smtClean="0">
                          <a:solidFill>
                            <a:schemeClr val="tx1"/>
                          </a:solidFill>
                          <a:effectLst/>
                          <a:latin typeface="Times New Roman" pitchFamily="18" charset="0"/>
                          <a:cs typeface="Times New Roman" pitchFamily="18" charset="0"/>
                        </a:rPr>
                        <a:t>Pakhtunkhwa</a:t>
                      </a:r>
                      <a:r>
                        <a:rPr lang="en-US" sz="1400" b="0" dirty="0" smtClean="0">
                          <a:solidFill>
                            <a:schemeClr val="tx1"/>
                          </a:solidFill>
                          <a:effectLst/>
                          <a:latin typeface="Times New Roman" pitchFamily="18" charset="0"/>
                          <a:cs typeface="Times New Roman" pitchFamily="18" charset="0"/>
                        </a:rPr>
                        <a:t> (Phase-II)</a:t>
                      </a:r>
                      <a:endParaRPr lang="en-US" sz="1400" b="0" dirty="0">
                        <a:solidFill>
                          <a:schemeClr val="tx1"/>
                        </a:solidFill>
                        <a:effectLst/>
                        <a:latin typeface="Times New Roman" pitchFamily="18" charset="0"/>
                        <a:ea typeface="Calibri"/>
                        <a:cs typeface="Times New Roman" pitchFamily="18" charset="0"/>
                      </a:endParaRPr>
                    </a:p>
                  </a:txBody>
                  <a:tcPr marL="13777" marR="137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0" dirty="0" smtClean="0">
                          <a:solidFill>
                            <a:schemeClr val="tx1"/>
                          </a:solidFill>
                          <a:effectLst/>
                          <a:latin typeface="Times New Roman" pitchFamily="18" charset="0"/>
                          <a:cs typeface="Times New Roman" pitchFamily="18" charset="0"/>
                        </a:rPr>
                        <a:t>5978.17</a:t>
                      </a:r>
                      <a:endParaRPr lang="en-US" sz="1400" b="0" dirty="0" smtClean="0">
                        <a:solidFill>
                          <a:schemeClr val="tx1"/>
                        </a:solidFill>
                        <a:effectLst/>
                        <a:latin typeface="Times New Roman" pitchFamily="18" charset="0"/>
                        <a:ea typeface="Calibri"/>
                        <a:cs typeface="Times New Roman" pitchFamily="18" charset="0"/>
                      </a:endParaRPr>
                    </a:p>
                  </a:txBody>
                  <a:tcPr marL="13777" marR="137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0" dirty="0" smtClean="0">
                          <a:solidFill>
                            <a:schemeClr val="tx1"/>
                          </a:solidFill>
                          <a:effectLst/>
                          <a:latin typeface="Times New Roman" pitchFamily="18" charset="0"/>
                          <a:ea typeface="Calibri"/>
                          <a:cs typeface="Times New Roman" pitchFamily="18" charset="0"/>
                        </a:rPr>
                        <a:t>173</a:t>
                      </a:r>
                    </a:p>
                    <a:p>
                      <a:pPr algn="ctr">
                        <a:lnSpc>
                          <a:spcPct val="115000"/>
                        </a:lnSpc>
                        <a:spcAft>
                          <a:spcPts val="0"/>
                        </a:spcAft>
                      </a:pPr>
                      <a:endParaRPr lang="en-US" sz="1400" b="0" dirty="0">
                        <a:solidFill>
                          <a:schemeClr val="tx1"/>
                        </a:solidFill>
                        <a:effectLst/>
                        <a:latin typeface="Times New Roman" pitchFamily="18" charset="0"/>
                        <a:ea typeface="Calibri"/>
                        <a:cs typeface="Times New Roman" pitchFamily="18" charset="0"/>
                      </a:endParaRPr>
                    </a:p>
                  </a:txBody>
                  <a:tcPr marL="13777" marR="137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4">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dirty="0" smtClean="0">
                          <a:solidFill>
                            <a:schemeClr val="tx1"/>
                          </a:solidFill>
                          <a:effectLst/>
                          <a:latin typeface="Times New Roman" pitchFamily="18" charset="0"/>
                          <a:ea typeface="Calibri"/>
                          <a:cs typeface="Times New Roman" pitchFamily="18" charset="0"/>
                        </a:rPr>
                        <a:t>Awaited for approval of PDWP</a:t>
                      </a:r>
                    </a:p>
                  </a:txBody>
                  <a:tcPr marL="13777" marR="137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a:lnSpc>
                          <a:spcPct val="115000"/>
                        </a:lnSpc>
                        <a:spcAft>
                          <a:spcPts val="0"/>
                        </a:spcAft>
                      </a:pPr>
                      <a:endParaRPr lang="en-US" sz="1400" b="0" dirty="0">
                        <a:solidFill>
                          <a:schemeClr val="tx1"/>
                        </a:solidFill>
                        <a:effectLst/>
                        <a:latin typeface="Times New Roman" pitchFamily="18" charset="0"/>
                        <a:ea typeface="Calibri"/>
                        <a:cs typeface="Times New Roman" pitchFamily="18" charset="0"/>
                      </a:endParaRPr>
                    </a:p>
                  </a:txBody>
                  <a:tcPr marL="19702" marR="197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115000"/>
                        </a:lnSpc>
                        <a:spcAft>
                          <a:spcPts val="0"/>
                        </a:spcAft>
                      </a:pPr>
                      <a:endParaRPr lang="en-US" sz="1400" b="0" dirty="0">
                        <a:solidFill>
                          <a:schemeClr val="tx1"/>
                        </a:solidFill>
                        <a:effectLst/>
                        <a:latin typeface="Times New Roman" pitchFamily="18" charset="0"/>
                        <a:ea typeface="Calibri"/>
                        <a:cs typeface="Times New Roman" pitchFamily="18" charset="0"/>
                      </a:endParaRPr>
                    </a:p>
                  </a:txBody>
                  <a:tcPr marL="19702" marR="197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115000"/>
                        </a:lnSpc>
                        <a:spcAft>
                          <a:spcPts val="0"/>
                        </a:spcAft>
                      </a:pPr>
                      <a:endParaRPr lang="en-US" sz="1400" b="0" dirty="0">
                        <a:solidFill>
                          <a:schemeClr val="tx1"/>
                        </a:solidFill>
                        <a:effectLst/>
                        <a:latin typeface="Times New Roman" pitchFamily="18" charset="0"/>
                        <a:ea typeface="Calibri"/>
                        <a:cs typeface="Times New Roman" pitchFamily="18" charset="0"/>
                      </a:endParaRPr>
                    </a:p>
                  </a:txBody>
                  <a:tcPr marL="19702" marR="197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790280">
                <a:tc>
                  <a:txBody>
                    <a:bodyPr/>
                    <a:lstStyle/>
                    <a:p>
                      <a:pPr algn="ctr">
                        <a:lnSpc>
                          <a:spcPct val="115000"/>
                        </a:lnSpc>
                        <a:spcAft>
                          <a:spcPts val="0"/>
                        </a:spcAft>
                      </a:pPr>
                      <a:r>
                        <a:rPr lang="en-US" sz="1400" b="0" dirty="0" smtClean="0">
                          <a:solidFill>
                            <a:schemeClr val="tx1"/>
                          </a:solidFill>
                          <a:effectLst/>
                          <a:latin typeface="Times New Roman" pitchFamily="18" charset="0"/>
                          <a:cs typeface="Times New Roman" pitchFamily="18" charset="0"/>
                        </a:rPr>
                        <a:t>7</a:t>
                      </a:r>
                      <a:endParaRPr lang="en-US" sz="1400" b="0" dirty="0">
                        <a:solidFill>
                          <a:schemeClr val="tx1"/>
                        </a:solidFill>
                        <a:effectLst/>
                        <a:latin typeface="Times New Roman" pitchFamily="18" charset="0"/>
                        <a:ea typeface="Calibri"/>
                        <a:cs typeface="Times New Roman" pitchFamily="18" charset="0"/>
                      </a:endParaRPr>
                    </a:p>
                  </a:txBody>
                  <a:tcPr marL="13777" marR="137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Aft>
                          <a:spcPts val="0"/>
                        </a:spcAft>
                      </a:pPr>
                      <a:r>
                        <a:rPr lang="en-US" sz="1400" b="0" dirty="0" smtClean="0">
                          <a:solidFill>
                            <a:schemeClr val="tx1"/>
                          </a:solidFill>
                          <a:effectLst/>
                          <a:latin typeface="Times New Roman" pitchFamily="18" charset="0"/>
                          <a:cs typeface="Times New Roman" pitchFamily="18" charset="0"/>
                        </a:rPr>
                        <a:t>220960-Rehabilitation of damaged Irrigation system and channels  in  Khyber </a:t>
                      </a:r>
                      <a:r>
                        <a:rPr lang="en-US" sz="1400" b="0" dirty="0" err="1" smtClean="0">
                          <a:solidFill>
                            <a:schemeClr val="tx1"/>
                          </a:solidFill>
                          <a:effectLst/>
                          <a:latin typeface="Times New Roman" pitchFamily="18" charset="0"/>
                          <a:cs typeface="Times New Roman" pitchFamily="18" charset="0"/>
                        </a:rPr>
                        <a:t>Pakhtunkhwa</a:t>
                      </a:r>
                      <a:endParaRPr lang="en-US" sz="1400" b="0" dirty="0">
                        <a:solidFill>
                          <a:schemeClr val="tx1"/>
                        </a:solidFill>
                        <a:effectLst/>
                        <a:latin typeface="Times New Roman" pitchFamily="18" charset="0"/>
                        <a:ea typeface="Calibri"/>
                        <a:cs typeface="Times New Roman" pitchFamily="18" charset="0"/>
                      </a:endParaRPr>
                    </a:p>
                  </a:txBody>
                  <a:tcPr marL="13777" marR="137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400" b="0" dirty="0" smtClean="0">
                          <a:solidFill>
                            <a:schemeClr val="tx1"/>
                          </a:solidFill>
                          <a:effectLst/>
                          <a:latin typeface="Times New Roman" pitchFamily="18" charset="0"/>
                          <a:cs typeface="Times New Roman" pitchFamily="18" charset="0"/>
                        </a:rPr>
                        <a:t>3203.90</a:t>
                      </a:r>
                      <a:endParaRPr lang="en-US" sz="1400" b="0" dirty="0">
                        <a:solidFill>
                          <a:schemeClr val="tx1"/>
                        </a:solidFill>
                        <a:effectLst/>
                        <a:latin typeface="Times New Roman" pitchFamily="18" charset="0"/>
                        <a:ea typeface="Calibri"/>
                        <a:cs typeface="Times New Roman" pitchFamily="18" charset="0"/>
                      </a:endParaRPr>
                    </a:p>
                  </a:txBody>
                  <a:tcPr marL="13777" marR="137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3413730" rtl="0" eaLnBrk="1" fontAlgn="auto" latinLnBrk="0" hangingPunct="1">
                        <a:lnSpc>
                          <a:spcPct val="115000"/>
                        </a:lnSpc>
                        <a:spcBef>
                          <a:spcPts val="0"/>
                        </a:spcBef>
                        <a:spcAft>
                          <a:spcPts val="0"/>
                        </a:spcAft>
                        <a:buClrTx/>
                        <a:buSzTx/>
                        <a:buFontTx/>
                        <a:buNone/>
                        <a:tabLst/>
                        <a:defRPr/>
                      </a:pPr>
                      <a:r>
                        <a:rPr lang="en-US" sz="1400" b="0" dirty="0" smtClean="0">
                          <a:solidFill>
                            <a:schemeClr val="tx1"/>
                          </a:solidFill>
                          <a:effectLst/>
                          <a:latin typeface="Times New Roman" pitchFamily="18" charset="0"/>
                          <a:ea typeface="Calibri"/>
                          <a:cs typeface="Times New Roman" pitchFamily="18" charset="0"/>
                        </a:rPr>
                        <a:t>160</a:t>
                      </a:r>
                      <a:endParaRPr lang="en-US" sz="1400" b="0" dirty="0">
                        <a:solidFill>
                          <a:schemeClr val="tx1"/>
                        </a:solidFill>
                        <a:effectLst/>
                        <a:latin typeface="Times New Roman" pitchFamily="18" charset="0"/>
                        <a:ea typeface="Calibri"/>
                        <a:cs typeface="Times New Roman" pitchFamily="18" charset="0"/>
                      </a:endParaRPr>
                    </a:p>
                  </a:txBody>
                  <a:tcPr marL="13777" marR="137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dirty="0" smtClean="0">
                          <a:solidFill>
                            <a:schemeClr val="tx1"/>
                          </a:solidFill>
                          <a:effectLst/>
                          <a:latin typeface="Times New Roman" pitchFamily="18" charset="0"/>
                          <a:ea typeface="Calibri"/>
                          <a:cs typeface="Times New Roman" pitchFamily="18" charset="0"/>
                        </a:rPr>
                        <a:t>Awaited for approval of PDWP</a:t>
                      </a:r>
                    </a:p>
                    <a:p>
                      <a:pPr algn="ctr">
                        <a:lnSpc>
                          <a:spcPct val="115000"/>
                        </a:lnSpc>
                        <a:spcAft>
                          <a:spcPts val="0"/>
                        </a:spcAft>
                      </a:pPr>
                      <a:endParaRPr lang="en-US" sz="1400" b="0" dirty="0">
                        <a:solidFill>
                          <a:schemeClr val="tx1"/>
                        </a:solidFill>
                        <a:effectLst/>
                        <a:latin typeface="Times New Roman" pitchFamily="18" charset="0"/>
                        <a:ea typeface="Calibri"/>
                        <a:cs typeface="Times New Roman" pitchFamily="18" charset="0"/>
                      </a:endParaRPr>
                    </a:p>
                  </a:txBody>
                  <a:tcPr marL="13777" marR="137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115000"/>
                        </a:lnSpc>
                        <a:spcAft>
                          <a:spcPts val="0"/>
                        </a:spcAft>
                      </a:pPr>
                      <a:endParaRPr lang="en-US" sz="1400" b="0" dirty="0">
                        <a:solidFill>
                          <a:schemeClr val="tx1"/>
                        </a:solidFill>
                        <a:effectLst/>
                        <a:latin typeface="Times New Roman" pitchFamily="18" charset="0"/>
                        <a:ea typeface="Calibri"/>
                        <a:cs typeface="Times New Roman" pitchFamily="18" charset="0"/>
                      </a:endParaRPr>
                    </a:p>
                  </a:txBody>
                  <a:tcPr marL="19702" marR="197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115000"/>
                        </a:lnSpc>
                        <a:spcAft>
                          <a:spcPts val="0"/>
                        </a:spcAft>
                      </a:pPr>
                      <a:endParaRPr lang="en-US" sz="1400" b="0" dirty="0">
                        <a:solidFill>
                          <a:schemeClr val="tx1"/>
                        </a:solidFill>
                        <a:effectLst/>
                        <a:latin typeface="Times New Roman" pitchFamily="18" charset="0"/>
                        <a:ea typeface="Calibri"/>
                        <a:cs typeface="Times New Roman" pitchFamily="18" charset="0"/>
                      </a:endParaRPr>
                    </a:p>
                  </a:txBody>
                  <a:tcPr marL="19702" marR="197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115000"/>
                        </a:lnSpc>
                        <a:spcAft>
                          <a:spcPts val="0"/>
                        </a:spcAft>
                      </a:pPr>
                      <a:endParaRPr lang="en-US" sz="1400" b="0" dirty="0">
                        <a:solidFill>
                          <a:schemeClr val="tx1"/>
                        </a:solidFill>
                        <a:effectLst/>
                        <a:latin typeface="Times New Roman" pitchFamily="18" charset="0"/>
                        <a:ea typeface="Calibri"/>
                        <a:cs typeface="Times New Roman" pitchFamily="18" charset="0"/>
                      </a:endParaRPr>
                    </a:p>
                  </a:txBody>
                  <a:tcPr marL="19702" marR="197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838200">
                <a:tc>
                  <a:txBody>
                    <a:bodyPr/>
                    <a:lstStyle/>
                    <a:p>
                      <a:pPr algn="ctr">
                        <a:lnSpc>
                          <a:spcPct val="115000"/>
                        </a:lnSpc>
                        <a:spcAft>
                          <a:spcPts val="0"/>
                        </a:spcAft>
                      </a:pPr>
                      <a:endParaRPr lang="en-US" sz="1200" b="0" dirty="0">
                        <a:solidFill>
                          <a:schemeClr val="tx1"/>
                        </a:solidFill>
                        <a:effectLst/>
                        <a:latin typeface="Times New Roman" pitchFamily="18" charset="0"/>
                        <a:ea typeface="Calibri"/>
                        <a:cs typeface="Times New Roman" pitchFamily="18" charset="0"/>
                      </a:endParaRPr>
                    </a:p>
                  </a:txBody>
                  <a:tcPr marL="13777" marR="137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3413730" rtl="0" eaLnBrk="1" fontAlgn="ctr" latinLnBrk="0" hangingPunct="1">
                        <a:lnSpc>
                          <a:spcPct val="115000"/>
                        </a:lnSpc>
                        <a:spcAft>
                          <a:spcPts val="0"/>
                        </a:spcAft>
                      </a:pPr>
                      <a:r>
                        <a:rPr lang="en-US" sz="1800" b="1" i="0" u="none" strike="noStrike" kern="1200" dirty="0">
                          <a:solidFill>
                            <a:schemeClr val="tx1"/>
                          </a:solidFill>
                          <a:effectLst/>
                          <a:latin typeface="Times New Roman" pitchFamily="18" charset="0"/>
                          <a:ea typeface="+mn-ea"/>
                          <a:cs typeface="Times New Roman" pitchFamily="18" charset="0"/>
                        </a:rPr>
                        <a:t>Sub Total:-</a:t>
                      </a:r>
                    </a:p>
                  </a:txBody>
                  <a:tcPr marL="13777" marR="137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400" b="1" i="0" u="none" strike="noStrike" dirty="0" smtClean="0">
                          <a:solidFill>
                            <a:schemeClr val="tx1"/>
                          </a:solidFill>
                          <a:effectLst/>
                          <a:latin typeface="Times New Roman" pitchFamily="18" charset="0"/>
                          <a:cs typeface="Times New Roman" pitchFamily="18" charset="0"/>
                        </a:rPr>
                        <a:t>21300.07</a:t>
                      </a:r>
                      <a:endParaRPr lang="en-US" sz="1400" b="1" i="0" u="none" strike="noStrike" dirty="0">
                        <a:solidFill>
                          <a:schemeClr val="tx1"/>
                        </a:solidFill>
                        <a:effectLst/>
                        <a:latin typeface="Times New Roman" pitchFamily="18" charset="0"/>
                        <a:cs typeface="Times New Roman" pitchFamily="18" charset="0"/>
                      </a:endParaRPr>
                    </a:p>
                  </a:txBody>
                  <a:tcPr marL="1531" marR="1531" marT="20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400" b="1" i="0" u="none" strike="noStrike" dirty="0" smtClean="0">
                          <a:solidFill>
                            <a:schemeClr val="tx1"/>
                          </a:solidFill>
                          <a:effectLst/>
                          <a:latin typeface="Times New Roman" pitchFamily="18" charset="0"/>
                          <a:cs typeface="Times New Roman" pitchFamily="18" charset="0"/>
                        </a:rPr>
                        <a:t>476</a:t>
                      </a:r>
                      <a:endParaRPr lang="en-US" sz="1400" b="1" i="0" u="none" strike="noStrike" dirty="0">
                        <a:solidFill>
                          <a:schemeClr val="tx1"/>
                        </a:solidFill>
                        <a:effectLst/>
                        <a:latin typeface="Times New Roman" pitchFamily="18" charset="0"/>
                        <a:cs typeface="Times New Roman" pitchFamily="18" charset="0"/>
                      </a:endParaRPr>
                    </a:p>
                  </a:txBody>
                  <a:tcPr marL="1531" marR="1531" marT="20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400" b="1" i="0" u="none" strike="noStrike" dirty="0">
                        <a:solidFill>
                          <a:schemeClr val="tx1"/>
                        </a:solidFill>
                        <a:effectLst/>
                        <a:latin typeface="Times New Roman" pitchFamily="18" charset="0"/>
                        <a:cs typeface="Times New Roman" pitchFamily="18" charset="0"/>
                      </a:endParaRPr>
                    </a:p>
                  </a:txBody>
                  <a:tcPr marL="1531" marR="1531" marT="20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400" b="1" i="0" u="none" strike="noStrike" dirty="0">
                        <a:solidFill>
                          <a:schemeClr val="tx1"/>
                        </a:solidFill>
                        <a:effectLst/>
                        <a:latin typeface="Times New Roman" pitchFamily="18" charset="0"/>
                        <a:cs typeface="Times New Roman" pitchFamily="18" charset="0"/>
                      </a:endParaRPr>
                    </a:p>
                  </a:txBody>
                  <a:tcPr marL="1531" marR="1531" marT="20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3413730" rtl="0" eaLnBrk="1" latinLnBrk="0" hangingPunct="1">
                        <a:lnSpc>
                          <a:spcPct val="115000"/>
                        </a:lnSpc>
                        <a:spcAft>
                          <a:spcPts val="0"/>
                        </a:spcAft>
                      </a:pPr>
                      <a:endParaRPr lang="en-US" sz="1200" b="1" kern="1200" dirty="0">
                        <a:solidFill>
                          <a:schemeClr val="tx1"/>
                        </a:solidFill>
                        <a:effectLst/>
                        <a:latin typeface="Times New Roman" pitchFamily="18" charset="0"/>
                        <a:ea typeface="+mn-ea"/>
                        <a:cs typeface="Times New Roman" pitchFamily="18" charset="0"/>
                      </a:endParaRPr>
                    </a:p>
                  </a:txBody>
                  <a:tcPr marL="13777" marR="137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3413730" rtl="0" eaLnBrk="1" latinLnBrk="0" hangingPunct="1">
                        <a:lnSpc>
                          <a:spcPct val="115000"/>
                        </a:lnSpc>
                        <a:spcAft>
                          <a:spcPts val="0"/>
                        </a:spcAft>
                      </a:pPr>
                      <a:endParaRPr lang="en-US" sz="1200" b="1" kern="1200" dirty="0">
                        <a:solidFill>
                          <a:schemeClr val="tx1"/>
                        </a:solidFill>
                        <a:effectLst/>
                        <a:latin typeface="Times New Roman" pitchFamily="18" charset="0"/>
                        <a:ea typeface="+mn-ea"/>
                        <a:cs typeface="Times New Roman" pitchFamily="18" charset="0"/>
                      </a:endParaRPr>
                    </a:p>
                  </a:txBody>
                  <a:tcPr marL="13777" marR="137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969886770"/>
                  </a:ext>
                </a:extLst>
              </a:tr>
              <a:tr h="455681">
                <a:tc>
                  <a:txBody>
                    <a:bodyPr/>
                    <a:lstStyle/>
                    <a:p>
                      <a:pPr algn="ctr">
                        <a:lnSpc>
                          <a:spcPct val="115000"/>
                        </a:lnSpc>
                        <a:spcAft>
                          <a:spcPts val="0"/>
                        </a:spcAft>
                      </a:pPr>
                      <a:endParaRPr lang="en-US" sz="1200" b="0" dirty="0">
                        <a:solidFill>
                          <a:schemeClr val="tx1"/>
                        </a:solidFill>
                        <a:effectLst/>
                        <a:latin typeface="Times New Roman" pitchFamily="18" charset="0"/>
                        <a:ea typeface="Calibri"/>
                        <a:cs typeface="Times New Roman" pitchFamily="18" charset="0"/>
                      </a:endParaRPr>
                    </a:p>
                  </a:txBody>
                  <a:tcPr marL="12846" marR="128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spcAft>
                          <a:spcPts val="0"/>
                        </a:spcAft>
                      </a:pPr>
                      <a:r>
                        <a:rPr lang="en-US" sz="1900" b="1" dirty="0">
                          <a:solidFill>
                            <a:schemeClr val="tx1"/>
                          </a:solidFill>
                          <a:effectLst/>
                          <a:latin typeface="Times New Roman" pitchFamily="18" charset="0"/>
                          <a:ea typeface="Calibri"/>
                          <a:cs typeface="Times New Roman" pitchFamily="18" charset="0"/>
                        </a:rPr>
                        <a:t>Grand Total</a:t>
                      </a:r>
                    </a:p>
                  </a:txBody>
                  <a:tcPr marL="12846" marR="128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3413730" rtl="0" eaLnBrk="1" fontAlgn="ctr" latinLnBrk="0" hangingPunct="1"/>
                      <a:r>
                        <a:rPr lang="en-US" sz="1400" b="1" i="0" u="none" strike="noStrike" kern="1200" dirty="0">
                          <a:solidFill>
                            <a:schemeClr val="tx1"/>
                          </a:solidFill>
                          <a:effectLst/>
                          <a:latin typeface="Times New Roman" pitchFamily="18" charset="0"/>
                          <a:ea typeface="+mn-ea"/>
                          <a:cs typeface="Times New Roman" pitchFamily="18" charset="0"/>
                        </a:rPr>
                        <a:t>28882.07</a:t>
                      </a:r>
                    </a:p>
                  </a:txBody>
                  <a:tcPr marL="1427" marR="1427" marT="20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3413730" rtl="0" eaLnBrk="1" fontAlgn="ctr" latinLnBrk="0" hangingPunct="1"/>
                      <a:r>
                        <a:rPr lang="en-US" sz="1400" b="1" i="0" u="none" strike="noStrike" kern="1200" dirty="0">
                          <a:solidFill>
                            <a:schemeClr val="tx1"/>
                          </a:solidFill>
                          <a:effectLst/>
                          <a:latin typeface="Times New Roman" pitchFamily="18" charset="0"/>
                          <a:ea typeface="+mn-ea"/>
                          <a:cs typeface="Times New Roman" pitchFamily="18" charset="0"/>
                        </a:rPr>
                        <a:t>705</a:t>
                      </a:r>
                    </a:p>
                  </a:txBody>
                  <a:tcPr marL="1427" marR="1427" marT="20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3413730" rtl="0" eaLnBrk="1" fontAlgn="ctr" latinLnBrk="0" hangingPunct="1"/>
                      <a:r>
                        <a:rPr lang="en-US" sz="1400" b="1" i="0" u="none" strike="noStrike" kern="1200" dirty="0">
                          <a:solidFill>
                            <a:schemeClr val="tx1"/>
                          </a:solidFill>
                          <a:effectLst/>
                          <a:latin typeface="Times New Roman" pitchFamily="18" charset="0"/>
                          <a:ea typeface="+mn-ea"/>
                          <a:cs typeface="Times New Roman" pitchFamily="18" charset="0"/>
                        </a:rPr>
                        <a:t>1599.65</a:t>
                      </a:r>
                    </a:p>
                  </a:txBody>
                  <a:tcPr marL="1531" marR="1531" marT="20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3413730" rtl="0" eaLnBrk="1" fontAlgn="ctr" latinLnBrk="0" hangingPunct="1"/>
                      <a:r>
                        <a:rPr lang="en-US" sz="1400" b="1" i="0" u="none" strike="noStrike" kern="1200" dirty="0">
                          <a:solidFill>
                            <a:schemeClr val="tx1"/>
                          </a:solidFill>
                          <a:effectLst/>
                          <a:latin typeface="Times New Roman" pitchFamily="18" charset="0"/>
                          <a:ea typeface="+mn-ea"/>
                          <a:cs typeface="Times New Roman" pitchFamily="18" charset="0"/>
                        </a:rPr>
                        <a:t>1599.65</a:t>
                      </a:r>
                    </a:p>
                  </a:txBody>
                  <a:tcPr marL="1531" marR="1531" marT="20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3413730" rtl="0" eaLnBrk="1" fontAlgn="ctr" latinLnBrk="0" hangingPunct="1">
                        <a:lnSpc>
                          <a:spcPct val="115000"/>
                        </a:lnSpc>
                        <a:spcAft>
                          <a:spcPts val="0"/>
                        </a:spcAft>
                      </a:pPr>
                      <a:endParaRPr lang="en-US" sz="1400" b="1" i="0" u="none" strike="noStrike" kern="1200" dirty="0">
                        <a:solidFill>
                          <a:schemeClr val="tx1"/>
                        </a:solidFill>
                        <a:effectLst/>
                        <a:latin typeface="Times New Roman" pitchFamily="18" charset="0"/>
                        <a:ea typeface="+mn-ea"/>
                        <a:cs typeface="Times New Roman" pitchFamily="18" charset="0"/>
                      </a:endParaRPr>
                    </a:p>
                  </a:txBody>
                  <a:tcPr marL="12846" marR="128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3413730" rtl="0" eaLnBrk="1" fontAlgn="ctr" latinLnBrk="0" hangingPunct="1">
                        <a:lnSpc>
                          <a:spcPct val="115000"/>
                        </a:lnSpc>
                        <a:spcAft>
                          <a:spcPts val="0"/>
                        </a:spcAft>
                      </a:pPr>
                      <a:endParaRPr lang="en-US" sz="1800" b="1" i="0" u="none" strike="noStrike" kern="1200" dirty="0">
                        <a:solidFill>
                          <a:schemeClr val="tx1"/>
                        </a:solidFill>
                        <a:effectLst/>
                        <a:latin typeface="Times New Roman" pitchFamily="18" charset="0"/>
                        <a:ea typeface="+mn-ea"/>
                        <a:cs typeface="Times New Roman" pitchFamily="18" charset="0"/>
                      </a:endParaRPr>
                    </a:p>
                  </a:txBody>
                  <a:tcPr marL="12846" marR="128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5" name="Title 1"/>
          <p:cNvSpPr txBox="1">
            <a:spLocks/>
          </p:cNvSpPr>
          <p:nvPr/>
        </p:nvSpPr>
        <p:spPr bwMode="auto">
          <a:xfrm>
            <a:off x="152400" y="457200"/>
            <a:ext cx="8201318" cy="772468"/>
          </a:xfrm>
          <a:prstGeom prst="rect">
            <a:avLst/>
          </a:prstGeom>
          <a:noFill/>
          <a:ln>
            <a:noFill/>
          </a:ln>
        </p:spPr>
        <p:txBody>
          <a:bodyPr lIns="24381" tIns="12189" rIns="24381" bIns="12189"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marL="0" lvl="1" indent="0" algn="ctr">
              <a:defRPr/>
            </a:pPr>
            <a:r>
              <a:rPr lang="en-US" b="1" dirty="0">
                <a:effectLst>
                  <a:outerShdw blurRad="38100" dist="38100" dir="2700000" algn="tl">
                    <a:srgbClr val="000000">
                      <a:alpha val="43137"/>
                    </a:srgbClr>
                  </a:outerShdw>
                </a:effectLst>
                <a:latin typeface="Arial" pitchFamily="34" charset="0"/>
                <a:cs typeface="Arial" pitchFamily="34" charset="0"/>
              </a:rPr>
              <a:t>POST FLOOD 2022, RESTORATION/REHABILITATION PORTFOLIO</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480285593"/>
              </p:ext>
            </p:extLst>
          </p:nvPr>
        </p:nvGraphicFramePr>
        <p:xfrm>
          <a:off x="206050" y="158881"/>
          <a:ext cx="8622574" cy="6622919"/>
        </p:xfrm>
        <a:graphic>
          <a:graphicData uri="http://schemas.openxmlformats.org/drawingml/2006/table">
            <a:tbl>
              <a:tblPr>
                <a:tableStyleId>{5940675A-B579-460E-94D1-54222C63F5DA}</a:tableStyleId>
              </a:tblPr>
              <a:tblGrid>
                <a:gridCol w="288788">
                  <a:extLst>
                    <a:ext uri="{9D8B030D-6E8A-4147-A177-3AD203B41FA5}">
                      <a16:colId xmlns="" xmlns:a16="http://schemas.microsoft.com/office/drawing/2014/main" val="20000"/>
                    </a:ext>
                  </a:extLst>
                </a:gridCol>
                <a:gridCol w="456474">
                  <a:extLst>
                    <a:ext uri="{9D8B030D-6E8A-4147-A177-3AD203B41FA5}">
                      <a16:colId xmlns="" xmlns:a16="http://schemas.microsoft.com/office/drawing/2014/main" val="20001"/>
                    </a:ext>
                  </a:extLst>
                </a:gridCol>
                <a:gridCol w="2663833">
                  <a:extLst>
                    <a:ext uri="{9D8B030D-6E8A-4147-A177-3AD203B41FA5}">
                      <a16:colId xmlns="" xmlns:a16="http://schemas.microsoft.com/office/drawing/2014/main" val="20002"/>
                    </a:ext>
                  </a:extLst>
                </a:gridCol>
                <a:gridCol w="764177">
                  <a:extLst>
                    <a:ext uri="{9D8B030D-6E8A-4147-A177-3AD203B41FA5}">
                      <a16:colId xmlns="" xmlns:a16="http://schemas.microsoft.com/office/drawing/2014/main" val="20003"/>
                    </a:ext>
                  </a:extLst>
                </a:gridCol>
                <a:gridCol w="870390">
                  <a:extLst>
                    <a:ext uri="{9D8B030D-6E8A-4147-A177-3AD203B41FA5}">
                      <a16:colId xmlns="" xmlns:a16="http://schemas.microsoft.com/office/drawing/2014/main" val="20005"/>
                    </a:ext>
                  </a:extLst>
                </a:gridCol>
                <a:gridCol w="645078">
                  <a:extLst>
                    <a:ext uri="{9D8B030D-6E8A-4147-A177-3AD203B41FA5}">
                      <a16:colId xmlns="" xmlns:a16="http://schemas.microsoft.com/office/drawing/2014/main" val="20007"/>
                    </a:ext>
                  </a:extLst>
                </a:gridCol>
                <a:gridCol w="871847">
                  <a:extLst>
                    <a:ext uri="{9D8B030D-6E8A-4147-A177-3AD203B41FA5}">
                      <a16:colId xmlns="" xmlns:a16="http://schemas.microsoft.com/office/drawing/2014/main" val="20008"/>
                    </a:ext>
                  </a:extLst>
                </a:gridCol>
                <a:gridCol w="871847">
                  <a:extLst>
                    <a:ext uri="{9D8B030D-6E8A-4147-A177-3AD203B41FA5}">
                      <a16:colId xmlns="" xmlns:a16="http://schemas.microsoft.com/office/drawing/2014/main" val="20010"/>
                    </a:ext>
                  </a:extLst>
                </a:gridCol>
                <a:gridCol w="1190140">
                  <a:extLst>
                    <a:ext uri="{9D8B030D-6E8A-4147-A177-3AD203B41FA5}">
                      <a16:colId xmlns="" xmlns:a16="http://schemas.microsoft.com/office/drawing/2014/main" val="20009"/>
                    </a:ext>
                  </a:extLst>
                </a:gridCol>
              </a:tblGrid>
              <a:tr h="456510">
                <a:tc gridSpan="9">
                  <a:txBody>
                    <a:bodyPr/>
                    <a:lstStyle/>
                    <a:p>
                      <a:pPr algn="r" fontAlgn="ctr"/>
                      <a:r>
                        <a:rPr lang="en-US" sz="1600" b="1" u="none" strike="noStrike" dirty="0">
                          <a:solidFill>
                            <a:srgbClr val="C00000"/>
                          </a:solidFill>
                          <a:effectLst/>
                          <a:latin typeface="Times New Roman" panose="02020603050405020304" pitchFamily="18" charset="0"/>
                          <a:cs typeface="Times New Roman" panose="02020603050405020304" pitchFamily="18" charset="0"/>
                        </a:rPr>
                        <a:t>Detail Major</a:t>
                      </a:r>
                      <a:r>
                        <a:rPr lang="en-US" sz="1600" b="1" u="none" strike="noStrike" baseline="0" dirty="0">
                          <a:solidFill>
                            <a:srgbClr val="C00000"/>
                          </a:solidFill>
                          <a:effectLst/>
                          <a:latin typeface="Times New Roman" panose="02020603050405020304" pitchFamily="18" charset="0"/>
                          <a:cs typeface="Times New Roman" panose="02020603050405020304" pitchFamily="18" charset="0"/>
                        </a:rPr>
                        <a:t> Flood Protection Projects (09 Nos)                    </a:t>
                      </a:r>
                      <a:r>
                        <a:rPr lang="en-US" sz="1200" b="1" u="none" strike="noStrike" baseline="0" dirty="0">
                          <a:solidFill>
                            <a:srgbClr val="C00000"/>
                          </a:solidFill>
                          <a:effectLst/>
                          <a:latin typeface="Times New Roman" panose="02020603050405020304" pitchFamily="18" charset="0"/>
                          <a:cs typeface="Times New Roman" panose="02020603050405020304" pitchFamily="18" charset="0"/>
                        </a:rPr>
                        <a:t>(Rs in Million)</a:t>
                      </a:r>
                      <a:endParaRPr lang="en-US" sz="1600" b="1" u="none" strike="noStrike" dirty="0">
                        <a:solidFill>
                          <a:srgbClr val="C00000"/>
                        </a:solidFill>
                        <a:effectLst/>
                        <a:latin typeface="Times New Roman" panose="02020603050405020304" pitchFamily="18" charset="0"/>
                        <a:cs typeface="Times New Roman" panose="02020603050405020304" pitchFamily="18" charset="0"/>
                      </a:endParaRPr>
                    </a:p>
                  </a:txBody>
                  <a:tcPr marL="2729" marR="2729" marT="2729"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365361">
                <a:tc>
                  <a:txBody>
                    <a:bodyPr/>
                    <a:lstStyle/>
                    <a:p>
                      <a:pPr algn="l" fontAlgn="ctr"/>
                      <a:r>
                        <a:rPr lang="en-US" sz="1200" b="1" u="none" strike="noStrike" dirty="0">
                          <a:solidFill>
                            <a:schemeClr val="tx1"/>
                          </a:solidFill>
                          <a:effectLst/>
                          <a:latin typeface="Times New Roman" panose="02020603050405020304" pitchFamily="18" charset="0"/>
                          <a:cs typeface="Times New Roman" panose="02020603050405020304" pitchFamily="18" charset="0"/>
                        </a:rPr>
                        <a:t>S #</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2729" marR="2729" marT="2729" marB="0" anchor="ctr"/>
                </a:tc>
                <a:tc>
                  <a:txBody>
                    <a:bodyPr/>
                    <a:lstStyle/>
                    <a:p>
                      <a:pPr algn="ctr" fontAlgn="ctr"/>
                      <a:r>
                        <a:rPr lang="en-US" sz="1200" b="1" u="none" strike="noStrike" dirty="0">
                          <a:solidFill>
                            <a:schemeClr val="tx1"/>
                          </a:solidFill>
                          <a:effectLst/>
                          <a:latin typeface="Times New Roman" panose="02020603050405020304" pitchFamily="18" charset="0"/>
                          <a:cs typeface="Times New Roman" panose="02020603050405020304" pitchFamily="18" charset="0"/>
                        </a:rPr>
                        <a:t>ADP #</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2729" marR="2729" marT="2729" marB="0" anchor="ctr"/>
                </a:tc>
                <a:tc>
                  <a:txBody>
                    <a:bodyPr/>
                    <a:lstStyle/>
                    <a:p>
                      <a:pPr algn="ctr" fontAlgn="ctr"/>
                      <a:r>
                        <a:rPr lang="en-US" sz="1200" b="1" u="none" strike="noStrike" dirty="0">
                          <a:solidFill>
                            <a:schemeClr val="tx1"/>
                          </a:solidFill>
                          <a:effectLst/>
                          <a:latin typeface="Times New Roman" panose="02020603050405020304" pitchFamily="18" charset="0"/>
                          <a:cs typeface="Times New Roman" panose="02020603050405020304" pitchFamily="18" charset="0"/>
                        </a:rPr>
                        <a:t>Name of the scheme </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2729" marR="2729" marT="2729" marB="0" anchor="ctr"/>
                </a:tc>
                <a:tc>
                  <a:txBody>
                    <a:bodyPr/>
                    <a:lstStyle/>
                    <a:p>
                      <a:pPr algn="ctr" fontAlgn="ctr"/>
                      <a:r>
                        <a:rPr lang="en-US" sz="1200" b="1" u="none" strike="noStrike" dirty="0">
                          <a:solidFill>
                            <a:schemeClr val="tx1"/>
                          </a:solidFill>
                          <a:effectLst/>
                          <a:latin typeface="Times New Roman" panose="02020603050405020304" pitchFamily="18" charset="0"/>
                          <a:cs typeface="Times New Roman" panose="02020603050405020304" pitchFamily="18" charset="0"/>
                        </a:rPr>
                        <a:t>Estimated cost (m)</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2729" marR="2729" marT="2729" marB="0" anchor="ctr"/>
                </a:tc>
                <a:tc>
                  <a:txBody>
                    <a:bodyPr/>
                    <a:lstStyle/>
                    <a:p>
                      <a:pPr algn="ctr" fontAlgn="ctr"/>
                      <a:r>
                        <a:rPr lang="en-US" sz="1200" b="1" u="none" strike="noStrike" dirty="0">
                          <a:solidFill>
                            <a:schemeClr val="tx1"/>
                          </a:solidFill>
                          <a:effectLst/>
                          <a:latin typeface="Times New Roman" panose="02020603050405020304" pitchFamily="18" charset="0"/>
                          <a:cs typeface="Times New Roman" panose="02020603050405020304" pitchFamily="18" charset="0"/>
                        </a:rPr>
                        <a:t>Total length                       (km)</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2729" marR="2729" marT="2729" marB="0" anchor="ctr"/>
                </a:tc>
                <a:tc>
                  <a:txBody>
                    <a:bodyPr/>
                    <a:lstStyle/>
                    <a:p>
                      <a:pPr algn="ctr" fontAlgn="ctr"/>
                      <a:r>
                        <a:rPr lang="en-US" sz="1200" b="1" u="none" strike="noStrike" dirty="0">
                          <a:solidFill>
                            <a:schemeClr val="tx1"/>
                          </a:solidFill>
                          <a:effectLst/>
                          <a:latin typeface="Times New Roman" panose="02020603050405020304" pitchFamily="18" charset="0"/>
                          <a:cs typeface="Times New Roman" panose="02020603050405020304" pitchFamily="18" charset="0"/>
                        </a:rPr>
                        <a:t>Physical progress</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2729" marR="2729" marT="2729" marB="0" anchor="ctr"/>
                </a:tc>
                <a:tc>
                  <a:txBody>
                    <a:bodyPr/>
                    <a:lstStyle/>
                    <a:p>
                      <a:pPr algn="ctr" fontAlgn="ctr"/>
                      <a:r>
                        <a:rPr lang="en-US" sz="1200" b="1" u="none" strike="noStrike" dirty="0">
                          <a:solidFill>
                            <a:schemeClr val="tx1"/>
                          </a:solidFill>
                          <a:effectLst/>
                          <a:latin typeface="Times New Roman" panose="02020603050405020304" pitchFamily="18" charset="0"/>
                          <a:cs typeface="Times New Roman" panose="02020603050405020304" pitchFamily="18" charset="0"/>
                        </a:rPr>
                        <a:t>Expenditure</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2729" marR="2729" marT="2729" marB="0" anchor="ctr"/>
                </a:tc>
                <a:tc>
                  <a:txBody>
                    <a:bodyPr/>
                    <a:lstStyle/>
                    <a:p>
                      <a:pPr algn="ctr" fontAlgn="ctr"/>
                      <a:r>
                        <a:rPr lang="en-US" sz="1200" b="1" i="0" u="none" strike="noStrike" dirty="0">
                          <a:solidFill>
                            <a:schemeClr val="tx1"/>
                          </a:solidFill>
                          <a:effectLst/>
                          <a:latin typeface="Times New Roman" panose="02020603050405020304" pitchFamily="18" charset="0"/>
                          <a:cs typeface="Times New Roman" panose="02020603050405020304" pitchFamily="18" charset="0"/>
                        </a:rPr>
                        <a:t>Liability</a:t>
                      </a:r>
                    </a:p>
                  </a:txBody>
                  <a:tcPr marL="2729" marR="2729" marT="2729" marB="0" anchor="ctr"/>
                </a:tc>
                <a:tc>
                  <a:txBody>
                    <a:bodyPr/>
                    <a:lstStyle/>
                    <a:p>
                      <a:pPr algn="ctr" fontAlgn="ctr"/>
                      <a:r>
                        <a:rPr lang="en-US" sz="1200" b="1" u="none" strike="noStrike" dirty="0">
                          <a:solidFill>
                            <a:schemeClr val="tx1"/>
                          </a:solidFill>
                          <a:effectLst/>
                          <a:latin typeface="Times New Roman" panose="02020603050405020304" pitchFamily="18" charset="0"/>
                          <a:cs typeface="Times New Roman" panose="02020603050405020304" pitchFamily="18" charset="0"/>
                        </a:rPr>
                        <a:t>Remarks</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2729" marR="2729" marT="2729" marB="0" anchor="ctr"/>
                </a:tc>
                <a:extLst>
                  <a:ext uri="{0D108BD9-81ED-4DB2-BD59-A6C34878D82A}">
                    <a16:rowId xmlns="" xmlns:a16="http://schemas.microsoft.com/office/drawing/2014/main" val="10001"/>
                  </a:ext>
                </a:extLst>
              </a:tr>
              <a:tr h="387111">
                <a:tc>
                  <a:txBody>
                    <a:bodyPr/>
                    <a:lstStyle/>
                    <a:p>
                      <a:pPr algn="ctr" fontAlgn="t"/>
                      <a:endParaRPr lang="en-US" sz="1200" b="0" i="0" u="none" strike="noStrike" dirty="0">
                        <a:effectLst/>
                        <a:latin typeface="Times New Roman" panose="02020603050405020304" pitchFamily="18" charset="0"/>
                        <a:cs typeface="Times New Roman" panose="02020603050405020304" pitchFamily="18" charset="0"/>
                      </a:endParaRPr>
                    </a:p>
                  </a:txBody>
                  <a:tcPr marL="2729" marR="2729" marT="2729" marB="0" anchor="ctr"/>
                </a:tc>
                <a:tc>
                  <a:txBody>
                    <a:bodyPr/>
                    <a:lstStyle/>
                    <a:p>
                      <a:pPr algn="ctr" fontAlgn="t"/>
                      <a:r>
                        <a:rPr lang="en-US" sz="1100" b="1" i="0" u="none" strike="noStrike" dirty="0">
                          <a:effectLst/>
                          <a:latin typeface="Times New Roman" panose="02020603050405020304" pitchFamily="18" charset="0"/>
                          <a:cs typeface="Times New Roman" panose="02020603050405020304" pitchFamily="18" charset="0"/>
                        </a:rPr>
                        <a:t>A</a:t>
                      </a:r>
                    </a:p>
                  </a:txBody>
                  <a:tcPr marL="2729" marR="2729" marT="2729" marB="0" anchor="ctr"/>
                </a:tc>
                <a:tc>
                  <a:txBody>
                    <a:bodyPr/>
                    <a:lstStyle/>
                    <a:p>
                      <a:pPr algn="just" fontAlgn="t"/>
                      <a:r>
                        <a:rPr lang="en-US" sz="1100" b="1" i="0" u="none" strike="noStrike" dirty="0">
                          <a:effectLst/>
                          <a:latin typeface="Times New Roman" panose="02020603050405020304" pitchFamily="18" charset="0"/>
                          <a:cs typeface="Times New Roman" panose="02020603050405020304" pitchFamily="18" charset="0"/>
                        </a:rPr>
                        <a:t>Peshawar Canals</a:t>
                      </a:r>
                      <a:r>
                        <a:rPr lang="en-US" sz="1100" b="1" i="0" u="none" strike="noStrike" baseline="0" dirty="0">
                          <a:effectLst/>
                          <a:latin typeface="Times New Roman" panose="02020603050405020304" pitchFamily="18" charset="0"/>
                          <a:cs typeface="Times New Roman" panose="02020603050405020304" pitchFamily="18" charset="0"/>
                        </a:rPr>
                        <a:t> Division Peshawar</a:t>
                      </a:r>
                      <a:endParaRPr lang="en-US" sz="1100" b="1" i="0" u="none" strike="noStrike" dirty="0">
                        <a:effectLst/>
                        <a:latin typeface="Times New Roman" panose="02020603050405020304" pitchFamily="18" charset="0"/>
                        <a:cs typeface="Times New Roman" panose="02020603050405020304" pitchFamily="18" charset="0"/>
                      </a:endParaRPr>
                    </a:p>
                  </a:txBody>
                  <a:tcPr marL="2729" marR="2729" marT="2729" marB="0" anchor="ctr"/>
                </a:tc>
                <a:tc>
                  <a:txBody>
                    <a:bodyPr/>
                    <a:lstStyle/>
                    <a:p>
                      <a:pPr algn="ctr" fontAlgn="ctr"/>
                      <a:endParaRPr lang="en-US" sz="1200" b="0" i="0" u="none" strike="noStrike" dirty="0">
                        <a:effectLst/>
                        <a:latin typeface="Times New Roman" panose="02020603050405020304" pitchFamily="18" charset="0"/>
                        <a:cs typeface="Times New Roman" panose="02020603050405020304" pitchFamily="18" charset="0"/>
                      </a:endParaRPr>
                    </a:p>
                  </a:txBody>
                  <a:tcPr marL="2729" marR="2729" marT="2729" marB="0" anchor="ctr"/>
                </a:tc>
                <a:tc>
                  <a:txBody>
                    <a:bodyPr/>
                    <a:lstStyle/>
                    <a:p>
                      <a:pPr algn="ctr" fontAlgn="ctr"/>
                      <a:endParaRPr lang="en-US" sz="1200" b="0" i="0" u="none" strike="noStrike" dirty="0">
                        <a:effectLst/>
                        <a:latin typeface="Times New Roman" panose="02020603050405020304" pitchFamily="18" charset="0"/>
                        <a:cs typeface="Times New Roman" panose="02020603050405020304" pitchFamily="18" charset="0"/>
                      </a:endParaRPr>
                    </a:p>
                  </a:txBody>
                  <a:tcPr marL="2729" marR="2729" marT="2729" marB="0" anchor="ctr"/>
                </a:tc>
                <a:tc>
                  <a:txBody>
                    <a:bodyPr/>
                    <a:lstStyle/>
                    <a:p>
                      <a:pPr algn="ctr" fontAlgn="ctr"/>
                      <a:endParaRPr lang="en-US" sz="1200" b="0" i="0" u="none" strike="noStrike" dirty="0">
                        <a:effectLst/>
                        <a:latin typeface="Times New Roman" panose="02020603050405020304" pitchFamily="18" charset="0"/>
                        <a:cs typeface="Times New Roman" panose="02020603050405020304" pitchFamily="18" charset="0"/>
                      </a:endParaRPr>
                    </a:p>
                  </a:txBody>
                  <a:tcPr marL="2729" marR="2729" marT="2729" marB="0" anchor="ctr"/>
                </a:tc>
                <a:tc>
                  <a:txBody>
                    <a:bodyPr/>
                    <a:lstStyle/>
                    <a:p>
                      <a:pPr algn="ctr" fontAlgn="ctr"/>
                      <a:endParaRPr lang="en-US" sz="1200" b="0" i="0" u="none" strike="noStrike" dirty="0">
                        <a:effectLst/>
                        <a:latin typeface="Times New Roman" panose="02020603050405020304" pitchFamily="18" charset="0"/>
                        <a:cs typeface="Times New Roman" panose="02020603050405020304" pitchFamily="18" charset="0"/>
                      </a:endParaRPr>
                    </a:p>
                  </a:txBody>
                  <a:tcPr marL="2729" marR="2729" marT="2729" marB="0" anchor="ctr"/>
                </a:tc>
                <a:tc>
                  <a:txBody>
                    <a:bodyPr/>
                    <a:lstStyle/>
                    <a:p>
                      <a:pPr algn="ctr" fontAlgn="ctr"/>
                      <a:endParaRPr lang="en-US" sz="1200" b="0" i="0" u="none" strike="noStrike" dirty="0">
                        <a:effectLst/>
                        <a:latin typeface="Times New Roman" panose="02020603050405020304" pitchFamily="18" charset="0"/>
                        <a:cs typeface="Times New Roman" panose="02020603050405020304" pitchFamily="18" charset="0"/>
                      </a:endParaRPr>
                    </a:p>
                  </a:txBody>
                  <a:tcPr marL="2729" marR="2729" marT="2729" marB="0" anchor="ctr"/>
                </a:tc>
                <a:tc>
                  <a:txBody>
                    <a:bodyPr/>
                    <a:lstStyle/>
                    <a:p>
                      <a:pPr algn="ctr" fontAlgn="ctr"/>
                      <a:endParaRPr lang="en-US" sz="1200" b="0" i="0" u="none" strike="noStrike" dirty="0">
                        <a:effectLst/>
                        <a:latin typeface="Times New Roman" panose="02020603050405020304" pitchFamily="18" charset="0"/>
                        <a:cs typeface="Times New Roman" panose="02020603050405020304" pitchFamily="18" charset="0"/>
                      </a:endParaRPr>
                    </a:p>
                  </a:txBody>
                  <a:tcPr marL="2729" marR="2729" marT="2729" marB="0" anchor="ctr"/>
                </a:tc>
                <a:extLst>
                  <a:ext uri="{0D108BD9-81ED-4DB2-BD59-A6C34878D82A}">
                    <a16:rowId xmlns="" xmlns:a16="http://schemas.microsoft.com/office/drawing/2014/main" val="10002"/>
                  </a:ext>
                </a:extLst>
              </a:tr>
              <a:tr h="460466">
                <a:tc>
                  <a:txBody>
                    <a:bodyPr/>
                    <a:lstStyle/>
                    <a:p>
                      <a:pPr algn="ctr" fontAlgn="t"/>
                      <a:r>
                        <a:rPr lang="en-US" sz="1200" u="none" strike="noStrike" dirty="0">
                          <a:effectLst/>
                          <a:latin typeface="Times New Roman" panose="02020603050405020304" pitchFamily="18" charset="0"/>
                          <a:cs typeface="Times New Roman" panose="02020603050405020304" pitchFamily="18" charset="0"/>
                        </a:rPr>
                        <a:t>1</a:t>
                      </a:r>
                      <a:endParaRPr lang="en-US" sz="1200" b="0" i="0" u="none" strike="noStrike" dirty="0">
                        <a:effectLst/>
                        <a:latin typeface="Times New Roman" panose="02020603050405020304" pitchFamily="18" charset="0"/>
                        <a:cs typeface="Times New Roman" panose="02020603050405020304" pitchFamily="18" charset="0"/>
                      </a:endParaRPr>
                    </a:p>
                  </a:txBody>
                  <a:tcPr marL="2729" marR="2729" marT="2729" marB="0" anchor="ctr"/>
                </a:tc>
                <a:tc>
                  <a:txBody>
                    <a:bodyPr/>
                    <a:lstStyle/>
                    <a:p>
                      <a:pPr algn="ctr" fontAlgn="t"/>
                      <a:r>
                        <a:rPr lang="en-US" sz="1000" u="none" strike="noStrike" dirty="0">
                          <a:effectLst/>
                          <a:latin typeface="Times New Roman" panose="02020603050405020304" pitchFamily="18" charset="0"/>
                          <a:cs typeface="Times New Roman" panose="02020603050405020304" pitchFamily="18" charset="0"/>
                        </a:rPr>
                        <a:t>2158</a:t>
                      </a:r>
                      <a:endParaRPr lang="en-US" sz="1000" b="0" i="0" u="none" strike="noStrike" dirty="0">
                        <a:effectLst/>
                        <a:latin typeface="Times New Roman" panose="02020603050405020304" pitchFamily="18" charset="0"/>
                        <a:cs typeface="Times New Roman" panose="02020603050405020304" pitchFamily="18" charset="0"/>
                      </a:endParaRPr>
                    </a:p>
                  </a:txBody>
                  <a:tcPr marL="2729" marR="2729" marT="2729" marB="0" anchor="ctr"/>
                </a:tc>
                <a:tc>
                  <a:txBody>
                    <a:bodyPr/>
                    <a:lstStyle/>
                    <a:p>
                      <a:pPr algn="just" fontAlgn="t"/>
                      <a:r>
                        <a:rPr lang="en-US" sz="1000" u="none" strike="noStrike" dirty="0">
                          <a:effectLst/>
                          <a:latin typeface="Times New Roman" panose="02020603050405020304" pitchFamily="18" charset="0"/>
                          <a:cs typeface="Times New Roman" panose="02020603050405020304" pitchFamily="18" charset="0"/>
                        </a:rPr>
                        <a:t> </a:t>
                      </a:r>
                      <a:r>
                        <a:rPr lang="en-US" sz="1000" u="none" strike="noStrike" kern="1200" dirty="0">
                          <a:solidFill>
                            <a:schemeClr val="tx1"/>
                          </a:solidFill>
                          <a:effectLst/>
                          <a:latin typeface="Times New Roman" panose="02020603050405020304" pitchFamily="18" charset="0"/>
                          <a:ea typeface="+mn-ea"/>
                          <a:cs typeface="Times New Roman" panose="02020603050405020304" pitchFamily="18" charset="0"/>
                        </a:rPr>
                        <a:t>170665-Construction of Flood </a:t>
                      </a:r>
                      <a:r>
                        <a:rPr lang="en-US" sz="1000" u="none" strike="noStrike" dirty="0">
                          <a:effectLst/>
                          <a:latin typeface="Times New Roman" panose="02020603050405020304" pitchFamily="18" charset="0"/>
                          <a:cs typeface="Times New Roman" panose="02020603050405020304" pitchFamily="18" charset="0"/>
                        </a:rPr>
                        <a:t>Embankment on Kabul River Upper side of Motorway Interchange District Nowshera</a:t>
                      </a:r>
                      <a:endParaRPr lang="en-US" sz="1000" b="0" i="0" u="none" strike="noStrike" dirty="0">
                        <a:effectLst/>
                        <a:latin typeface="Times New Roman" panose="02020603050405020304" pitchFamily="18" charset="0"/>
                        <a:cs typeface="Times New Roman" panose="02020603050405020304" pitchFamily="18" charset="0"/>
                      </a:endParaRPr>
                    </a:p>
                  </a:txBody>
                  <a:tcPr marL="2729" marR="2729" marT="2729" marB="0" anchor="ctr"/>
                </a:tc>
                <a:tc>
                  <a:txBody>
                    <a:bodyPr/>
                    <a:lstStyle/>
                    <a:p>
                      <a:pPr algn="ctr" fontAlgn="ctr"/>
                      <a:r>
                        <a:rPr lang="en-US" sz="1000" b="0" i="0" u="none" strike="noStrike" dirty="0">
                          <a:effectLst/>
                          <a:latin typeface="Times New Roman" panose="02020603050405020304" pitchFamily="18" charset="0"/>
                          <a:cs typeface="Times New Roman" panose="02020603050405020304" pitchFamily="18" charset="0"/>
                        </a:rPr>
                        <a:t>1060.18</a:t>
                      </a:r>
                    </a:p>
                  </a:txBody>
                  <a:tcPr marL="2729" marR="2729" marT="2729" marB="0" anchor="ctr"/>
                </a:tc>
                <a:tc>
                  <a:txBody>
                    <a:bodyPr/>
                    <a:lstStyle/>
                    <a:p>
                      <a:pPr algn="ctr" fontAlgn="ctr"/>
                      <a:r>
                        <a:rPr lang="en-US" sz="1000" b="0" i="0" u="none" strike="noStrike" dirty="0">
                          <a:effectLst/>
                          <a:latin typeface="Times New Roman" panose="02020603050405020304" pitchFamily="18" charset="0"/>
                          <a:cs typeface="Times New Roman" panose="02020603050405020304" pitchFamily="18" charset="0"/>
                        </a:rPr>
                        <a:t>7.47</a:t>
                      </a:r>
                    </a:p>
                  </a:txBody>
                  <a:tcPr marL="2729" marR="2729" marT="2729" marB="0" anchor="ctr"/>
                </a:tc>
                <a:tc>
                  <a:txBody>
                    <a:bodyPr/>
                    <a:lstStyle/>
                    <a:p>
                      <a:pPr algn="ctr" fontAlgn="ctr"/>
                      <a:r>
                        <a:rPr lang="en-US" sz="1000" b="0" i="0" u="none" strike="noStrike" dirty="0">
                          <a:effectLst/>
                          <a:latin typeface="Times New Roman" panose="02020603050405020304" pitchFamily="18" charset="0"/>
                          <a:cs typeface="Times New Roman" panose="02020603050405020304" pitchFamily="18" charset="0"/>
                        </a:rPr>
                        <a:t>85%</a:t>
                      </a:r>
                    </a:p>
                  </a:txBody>
                  <a:tcPr marL="2729" marR="2729" marT="2729" marB="0" anchor="ctr"/>
                </a:tc>
                <a:tc>
                  <a:txBody>
                    <a:bodyPr/>
                    <a:lstStyle/>
                    <a:p>
                      <a:pPr algn="ctr" fontAlgn="ctr"/>
                      <a:r>
                        <a:rPr lang="en-US" sz="1000" b="0" i="0" u="none" strike="noStrike" dirty="0">
                          <a:effectLst/>
                          <a:latin typeface="Times New Roman" panose="02020603050405020304" pitchFamily="18" charset="0"/>
                          <a:cs typeface="Times New Roman" panose="02020603050405020304" pitchFamily="18" charset="0"/>
                        </a:rPr>
                        <a:t>905.346</a:t>
                      </a:r>
                    </a:p>
                  </a:txBody>
                  <a:tcPr marL="2729" marR="2729" marT="2729" marB="0" anchor="ctr"/>
                </a:tc>
                <a:tc>
                  <a:txBody>
                    <a:bodyPr/>
                    <a:lstStyle/>
                    <a:p>
                      <a:pPr marL="0" algn="ctr" defTabSz="3413730" rtl="0" eaLnBrk="1" fontAlgn="ctr" latinLnBrk="0" hangingPunct="1"/>
                      <a:r>
                        <a:rPr lang="en-US" sz="10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154.834</a:t>
                      </a:r>
                    </a:p>
                  </a:txBody>
                  <a:tcPr marL="2041" marR="2041" marT="2041" marB="0" anchor="ctr"/>
                </a:tc>
                <a:tc>
                  <a:txBody>
                    <a:bodyPr/>
                    <a:lstStyle/>
                    <a:p>
                      <a:pPr algn="ctr" fontAlgn="ctr"/>
                      <a:r>
                        <a:rPr lang="en-US" sz="1000" b="0" i="0" u="none" strike="noStrike" dirty="0">
                          <a:effectLst/>
                          <a:latin typeface="Times New Roman" panose="02020603050405020304" pitchFamily="18" charset="0"/>
                          <a:cs typeface="Times New Roman" panose="02020603050405020304" pitchFamily="18" charset="0"/>
                        </a:rPr>
                        <a:t>In Progress</a:t>
                      </a:r>
                    </a:p>
                  </a:txBody>
                  <a:tcPr marL="2729" marR="2729" marT="2729" marB="0" anchor="ctr"/>
                </a:tc>
                <a:extLst>
                  <a:ext uri="{0D108BD9-81ED-4DB2-BD59-A6C34878D82A}">
                    <a16:rowId xmlns="" xmlns:a16="http://schemas.microsoft.com/office/drawing/2014/main" val="10003"/>
                  </a:ext>
                </a:extLst>
              </a:tr>
              <a:tr h="548640">
                <a:tc>
                  <a:txBody>
                    <a:bodyPr/>
                    <a:lstStyle/>
                    <a:p>
                      <a:pPr algn="ctr" fontAlgn="t"/>
                      <a:r>
                        <a:rPr lang="en-US" sz="1200" u="none" strike="noStrike" dirty="0">
                          <a:effectLst/>
                          <a:latin typeface="Times New Roman" panose="02020603050405020304" pitchFamily="18" charset="0"/>
                          <a:cs typeface="Times New Roman" panose="02020603050405020304" pitchFamily="18" charset="0"/>
                        </a:rPr>
                        <a:t>2</a:t>
                      </a:r>
                      <a:endParaRPr lang="en-US" sz="1200" b="0" i="0" u="none" strike="noStrike" dirty="0">
                        <a:effectLst/>
                        <a:latin typeface="Times New Roman" panose="02020603050405020304" pitchFamily="18" charset="0"/>
                        <a:cs typeface="Times New Roman" panose="02020603050405020304" pitchFamily="18" charset="0"/>
                      </a:endParaRPr>
                    </a:p>
                  </a:txBody>
                  <a:tcPr marL="2729" marR="2729" marT="2729" marB="0" anchor="ctr"/>
                </a:tc>
                <a:tc>
                  <a:txBody>
                    <a:bodyPr/>
                    <a:lstStyle/>
                    <a:p>
                      <a:pPr algn="ctr" fontAlgn="t"/>
                      <a:r>
                        <a:rPr lang="en-US" sz="1000" u="none" strike="noStrike" dirty="0">
                          <a:effectLst/>
                          <a:latin typeface="Times New Roman" panose="02020603050405020304" pitchFamily="18" charset="0"/>
                          <a:cs typeface="Times New Roman" panose="02020603050405020304" pitchFamily="18" charset="0"/>
                        </a:rPr>
                        <a:t>2144</a:t>
                      </a:r>
                      <a:endParaRPr lang="en-US" sz="1000" b="0" i="0" u="none" strike="noStrike" dirty="0">
                        <a:effectLst/>
                        <a:latin typeface="Times New Roman" panose="02020603050405020304" pitchFamily="18" charset="0"/>
                        <a:cs typeface="Times New Roman" panose="02020603050405020304" pitchFamily="18" charset="0"/>
                      </a:endParaRPr>
                    </a:p>
                  </a:txBody>
                  <a:tcPr marL="2729" marR="2729" marT="2729" marB="0" anchor="ctr"/>
                </a:tc>
                <a:tc>
                  <a:txBody>
                    <a:bodyPr/>
                    <a:lstStyle/>
                    <a:p>
                      <a:pPr algn="just" fontAlgn="t"/>
                      <a:r>
                        <a:rPr lang="en-US" sz="1000" u="none" strike="noStrike" kern="1200" dirty="0">
                          <a:solidFill>
                            <a:schemeClr val="tx1"/>
                          </a:solidFill>
                          <a:effectLst/>
                          <a:latin typeface="Times New Roman" panose="02020603050405020304" pitchFamily="18" charset="0"/>
                          <a:ea typeface="+mn-ea"/>
                          <a:cs typeface="Times New Roman" panose="02020603050405020304" pitchFamily="18" charset="0"/>
                        </a:rPr>
                        <a:t>160459-C</a:t>
                      </a:r>
                      <a:r>
                        <a:rPr lang="en-US" sz="1000" u="none" strike="noStrike" dirty="0">
                          <a:effectLst/>
                          <a:latin typeface="Times New Roman" panose="02020603050405020304" pitchFamily="18" charset="0"/>
                          <a:cs typeface="Times New Roman" panose="02020603050405020304" pitchFamily="18" charset="0"/>
                        </a:rPr>
                        <a:t>onstruction of flood structures along </a:t>
                      </a:r>
                      <a:r>
                        <a:rPr lang="en-US" sz="1000" u="none" strike="noStrike" dirty="0" err="1">
                          <a:effectLst/>
                          <a:latin typeface="Times New Roman" panose="02020603050405020304" pitchFamily="18" charset="0"/>
                          <a:cs typeface="Times New Roman" panose="02020603050405020304" pitchFamily="18" charset="0"/>
                        </a:rPr>
                        <a:t>Jabba</a:t>
                      </a:r>
                      <a:r>
                        <a:rPr lang="en-US" sz="1000" u="none" strike="noStrike" dirty="0">
                          <a:effectLst/>
                          <a:latin typeface="Times New Roman" panose="02020603050405020304" pitchFamily="18" charset="0"/>
                          <a:cs typeface="Times New Roman" panose="02020603050405020304" pitchFamily="18" charset="0"/>
                        </a:rPr>
                        <a:t> </a:t>
                      </a:r>
                      <a:r>
                        <a:rPr lang="en-US" sz="1000" u="none" strike="noStrike" dirty="0" err="1">
                          <a:effectLst/>
                          <a:latin typeface="Times New Roman" panose="02020603050405020304" pitchFamily="18" charset="0"/>
                          <a:cs typeface="Times New Roman" panose="02020603050405020304" pitchFamily="18" charset="0"/>
                        </a:rPr>
                        <a:t>Daudzai</a:t>
                      </a:r>
                      <a:r>
                        <a:rPr lang="en-US" sz="1000" u="none" strike="noStrike" dirty="0">
                          <a:effectLst/>
                          <a:latin typeface="Times New Roman" panose="02020603050405020304" pitchFamily="18" charset="0"/>
                          <a:cs typeface="Times New Roman" panose="02020603050405020304" pitchFamily="18" charset="0"/>
                        </a:rPr>
                        <a:t> &amp; </a:t>
                      </a:r>
                      <a:r>
                        <a:rPr lang="en-US" sz="1000" u="none" strike="noStrike" dirty="0" err="1">
                          <a:effectLst/>
                          <a:latin typeface="Times New Roman" panose="02020603050405020304" pitchFamily="18" charset="0"/>
                          <a:cs typeface="Times New Roman" panose="02020603050405020304" pitchFamily="18" charset="0"/>
                        </a:rPr>
                        <a:t>Zangal</a:t>
                      </a:r>
                      <a:r>
                        <a:rPr lang="en-US" sz="1000" u="none" strike="noStrike" dirty="0">
                          <a:effectLst/>
                          <a:latin typeface="Times New Roman" panose="02020603050405020304" pitchFamily="18" charset="0"/>
                          <a:cs typeface="Times New Roman" panose="02020603050405020304" pitchFamily="18" charset="0"/>
                        </a:rPr>
                        <a:t> </a:t>
                      </a:r>
                      <a:r>
                        <a:rPr lang="en-US" sz="1000" u="none" strike="noStrike" dirty="0" err="1">
                          <a:effectLst/>
                          <a:latin typeface="Times New Roman" panose="02020603050405020304" pitchFamily="18" charset="0"/>
                          <a:cs typeface="Times New Roman" panose="02020603050405020304" pitchFamily="18" charset="0"/>
                        </a:rPr>
                        <a:t>Korona</a:t>
                      </a:r>
                      <a:r>
                        <a:rPr lang="en-US" sz="1000" u="none" strike="noStrike" dirty="0">
                          <a:effectLst/>
                          <a:latin typeface="Times New Roman" panose="02020603050405020304" pitchFamily="18" charset="0"/>
                          <a:cs typeface="Times New Roman" panose="02020603050405020304" pitchFamily="18" charset="0"/>
                        </a:rPr>
                        <a:t> area along </a:t>
                      </a:r>
                      <a:r>
                        <a:rPr lang="en-US" sz="1000" u="none" strike="noStrike" dirty="0" err="1">
                          <a:effectLst/>
                          <a:latin typeface="Times New Roman" panose="02020603050405020304" pitchFamily="18" charset="0"/>
                          <a:cs typeface="Times New Roman" panose="02020603050405020304" pitchFamily="18" charset="0"/>
                        </a:rPr>
                        <a:t>kabul</a:t>
                      </a:r>
                      <a:r>
                        <a:rPr lang="en-US" sz="1000" u="none" strike="noStrike" dirty="0">
                          <a:effectLst/>
                          <a:latin typeface="Times New Roman" panose="02020603050405020304" pitchFamily="18" charset="0"/>
                          <a:cs typeface="Times New Roman" panose="02020603050405020304" pitchFamily="18" charset="0"/>
                        </a:rPr>
                        <a:t> river &amp; Shah </a:t>
                      </a:r>
                      <a:r>
                        <a:rPr lang="en-US" sz="1000" u="none" strike="noStrike" dirty="0" err="1">
                          <a:effectLst/>
                          <a:latin typeface="Times New Roman" panose="02020603050405020304" pitchFamily="18" charset="0"/>
                          <a:cs typeface="Times New Roman" panose="02020603050405020304" pitchFamily="18" charset="0"/>
                        </a:rPr>
                        <a:t>Alam</a:t>
                      </a:r>
                      <a:r>
                        <a:rPr lang="en-US" sz="1000" u="none" strike="noStrike" dirty="0">
                          <a:effectLst/>
                          <a:latin typeface="Times New Roman" panose="02020603050405020304" pitchFamily="18" charset="0"/>
                          <a:cs typeface="Times New Roman" panose="02020603050405020304" pitchFamily="18" charset="0"/>
                        </a:rPr>
                        <a:t> river District Nowshera &amp; Peshawar</a:t>
                      </a:r>
                      <a:endParaRPr lang="en-US" sz="1000" b="0" i="0" u="none" strike="noStrike" dirty="0">
                        <a:effectLst/>
                        <a:latin typeface="Times New Roman" panose="02020603050405020304" pitchFamily="18" charset="0"/>
                        <a:cs typeface="Times New Roman" panose="02020603050405020304" pitchFamily="18" charset="0"/>
                      </a:endParaRPr>
                    </a:p>
                  </a:txBody>
                  <a:tcPr marL="2729" marR="2729" marT="2729" marB="0" anchor="ctr"/>
                </a:tc>
                <a:tc>
                  <a:txBody>
                    <a:bodyPr/>
                    <a:lstStyle/>
                    <a:p>
                      <a:pPr algn="ctr" fontAlgn="ctr"/>
                      <a:r>
                        <a:rPr lang="en-US" sz="1000" u="none" strike="noStrike" dirty="0">
                          <a:effectLst/>
                          <a:latin typeface="Times New Roman" panose="02020603050405020304" pitchFamily="18" charset="0"/>
                          <a:cs typeface="Times New Roman" panose="02020603050405020304" pitchFamily="18" charset="0"/>
                        </a:rPr>
                        <a:t>1482.98</a:t>
                      </a:r>
                      <a:endParaRPr lang="en-US" sz="1000" b="0" i="0" u="none" strike="noStrike" dirty="0">
                        <a:effectLst/>
                        <a:latin typeface="Times New Roman" panose="02020603050405020304" pitchFamily="18" charset="0"/>
                        <a:cs typeface="Times New Roman" panose="02020603050405020304" pitchFamily="18" charset="0"/>
                      </a:endParaRPr>
                    </a:p>
                  </a:txBody>
                  <a:tcPr marL="2729" marR="2729" marT="2729" marB="0" anchor="ctr"/>
                </a:tc>
                <a:tc>
                  <a:txBody>
                    <a:bodyPr/>
                    <a:lstStyle/>
                    <a:p>
                      <a:pPr algn="ctr" fontAlgn="ctr"/>
                      <a:r>
                        <a:rPr lang="en-US" sz="1000" b="0" i="0" u="none" strike="noStrike" dirty="0">
                          <a:effectLst/>
                          <a:latin typeface="Times New Roman" panose="02020603050405020304" pitchFamily="18" charset="0"/>
                          <a:cs typeface="Times New Roman" panose="02020603050405020304" pitchFamily="18" charset="0"/>
                        </a:rPr>
                        <a:t>12.15</a:t>
                      </a:r>
                    </a:p>
                  </a:txBody>
                  <a:tcPr marL="2729" marR="2729" marT="2729" marB="0" anchor="ctr"/>
                </a:tc>
                <a:tc>
                  <a:txBody>
                    <a:bodyPr/>
                    <a:lstStyle/>
                    <a:p>
                      <a:pPr algn="ctr" fontAlgn="ctr"/>
                      <a:r>
                        <a:rPr lang="en-US" sz="1000" b="0" i="0" u="none" strike="noStrike" dirty="0">
                          <a:effectLst/>
                          <a:latin typeface="Times New Roman" panose="02020603050405020304" pitchFamily="18" charset="0"/>
                          <a:cs typeface="Times New Roman" panose="02020603050405020304" pitchFamily="18" charset="0"/>
                        </a:rPr>
                        <a:t>83%</a:t>
                      </a:r>
                    </a:p>
                  </a:txBody>
                  <a:tcPr marL="2729" marR="2729" marT="2729" marB="0" anchor="ctr"/>
                </a:tc>
                <a:tc>
                  <a:txBody>
                    <a:bodyPr/>
                    <a:lstStyle/>
                    <a:p>
                      <a:pPr algn="ctr" fontAlgn="ctr"/>
                      <a:r>
                        <a:rPr lang="en-US" sz="1000" b="0" i="0" u="none" strike="noStrike" dirty="0">
                          <a:effectLst/>
                          <a:latin typeface="Times New Roman" panose="02020603050405020304" pitchFamily="18" charset="0"/>
                          <a:cs typeface="Times New Roman" panose="02020603050405020304" pitchFamily="18" charset="0"/>
                        </a:rPr>
                        <a:t>1051.04</a:t>
                      </a:r>
                    </a:p>
                  </a:txBody>
                  <a:tcPr marL="2729" marR="2729" marT="2729" marB="0" anchor="ctr"/>
                </a:tc>
                <a:tc>
                  <a:txBody>
                    <a:bodyPr/>
                    <a:lstStyle/>
                    <a:p>
                      <a:pPr marL="0" algn="ctr" defTabSz="3413730" rtl="0" eaLnBrk="1" fontAlgn="ctr" latinLnBrk="0" hangingPunct="1"/>
                      <a:r>
                        <a:rPr lang="en-US" sz="10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196.006</a:t>
                      </a:r>
                    </a:p>
                  </a:txBody>
                  <a:tcPr marL="2041" marR="2041" marT="2041" marB="0" anchor="ctr"/>
                </a:tc>
                <a:tc>
                  <a:txBody>
                    <a:bodyPr/>
                    <a:lstStyle/>
                    <a:p>
                      <a:pPr algn="ctr" fontAlgn="ctr"/>
                      <a:r>
                        <a:rPr lang="en-US" sz="1000" b="0" i="0" u="none" strike="noStrike" dirty="0">
                          <a:effectLst/>
                          <a:latin typeface="Times New Roman" panose="02020603050405020304" pitchFamily="18" charset="0"/>
                          <a:cs typeface="Times New Roman" panose="02020603050405020304" pitchFamily="18" charset="0"/>
                        </a:rPr>
                        <a:t>-do-</a:t>
                      </a:r>
                    </a:p>
                  </a:txBody>
                  <a:tcPr marL="2729" marR="2729" marT="2729" marB="0" anchor="ctr"/>
                </a:tc>
                <a:extLst>
                  <a:ext uri="{0D108BD9-81ED-4DB2-BD59-A6C34878D82A}">
                    <a16:rowId xmlns="" xmlns:a16="http://schemas.microsoft.com/office/drawing/2014/main" val="10004"/>
                  </a:ext>
                </a:extLst>
              </a:tr>
              <a:tr h="421277">
                <a:tc>
                  <a:txBody>
                    <a:bodyPr/>
                    <a:lstStyle/>
                    <a:p>
                      <a:pPr algn="ctr" fontAlgn="t"/>
                      <a:r>
                        <a:rPr lang="en-US" sz="1200" u="none" strike="noStrike" dirty="0">
                          <a:effectLst/>
                          <a:latin typeface="Times New Roman" panose="02020603050405020304" pitchFamily="18" charset="0"/>
                          <a:cs typeface="Times New Roman" panose="02020603050405020304" pitchFamily="18" charset="0"/>
                        </a:rPr>
                        <a:t>3</a:t>
                      </a:r>
                      <a:endParaRPr lang="en-US" sz="1200" b="0" i="0" u="none" strike="noStrike" dirty="0">
                        <a:effectLst/>
                        <a:latin typeface="Times New Roman" panose="02020603050405020304" pitchFamily="18" charset="0"/>
                        <a:cs typeface="Times New Roman" panose="02020603050405020304" pitchFamily="18" charset="0"/>
                      </a:endParaRPr>
                    </a:p>
                  </a:txBody>
                  <a:tcPr marL="2729" marR="2729" marT="2729" marB="0" anchor="ctr"/>
                </a:tc>
                <a:tc>
                  <a:txBody>
                    <a:bodyPr/>
                    <a:lstStyle/>
                    <a:p>
                      <a:pPr algn="ctr" fontAlgn="t"/>
                      <a:r>
                        <a:rPr lang="en-US" sz="1000" u="none" strike="noStrike" dirty="0">
                          <a:effectLst/>
                          <a:latin typeface="Times New Roman" panose="02020603050405020304" pitchFamily="18" charset="0"/>
                          <a:cs typeface="Times New Roman" panose="02020603050405020304" pitchFamily="18" charset="0"/>
                        </a:rPr>
                        <a:t>2103</a:t>
                      </a:r>
                      <a:endParaRPr lang="en-US" sz="1000" b="0" i="0" u="none" strike="noStrike" dirty="0">
                        <a:effectLst/>
                        <a:latin typeface="Times New Roman" panose="02020603050405020304" pitchFamily="18" charset="0"/>
                        <a:cs typeface="Times New Roman" panose="02020603050405020304" pitchFamily="18" charset="0"/>
                      </a:endParaRPr>
                    </a:p>
                  </a:txBody>
                  <a:tcPr marL="2729" marR="2729" marT="2729" marB="0" anchor="ctr"/>
                </a:tc>
                <a:tc>
                  <a:txBody>
                    <a:bodyPr/>
                    <a:lstStyle/>
                    <a:p>
                      <a:pPr algn="just" fontAlgn="t"/>
                      <a:r>
                        <a:rPr lang="en-US" sz="1000" u="none" strike="noStrike" kern="1200" dirty="0">
                          <a:solidFill>
                            <a:schemeClr val="tx1"/>
                          </a:solidFill>
                          <a:effectLst/>
                          <a:latin typeface="Times New Roman" panose="02020603050405020304" pitchFamily="18" charset="0"/>
                          <a:ea typeface="+mn-ea"/>
                          <a:cs typeface="Times New Roman" panose="02020603050405020304" pitchFamily="18" charset="0"/>
                        </a:rPr>
                        <a:t>140523-Construction of Flood Embankment on Right side of Kabul River (Reach No. 1) District </a:t>
                      </a:r>
                      <a:r>
                        <a:rPr lang="en-US" sz="1000" u="none" strike="noStrike" kern="1200" dirty="0" err="1">
                          <a:solidFill>
                            <a:schemeClr val="tx1"/>
                          </a:solidFill>
                          <a:effectLst/>
                          <a:latin typeface="Times New Roman" panose="02020603050405020304" pitchFamily="18" charset="0"/>
                          <a:ea typeface="+mn-ea"/>
                          <a:cs typeface="Times New Roman" panose="02020603050405020304" pitchFamily="18" charset="0"/>
                        </a:rPr>
                        <a:t>Nowshera</a:t>
                      </a:r>
                      <a:endParaRPr lang="en-US" sz="10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2729" marR="2729" marT="2729" marB="0" anchor="ctr"/>
                </a:tc>
                <a:tc>
                  <a:txBody>
                    <a:bodyPr/>
                    <a:lstStyle/>
                    <a:p>
                      <a:pPr algn="ctr" fontAlgn="ctr"/>
                      <a:r>
                        <a:rPr lang="en-US" sz="1000" u="none" strike="noStrike" dirty="0">
                          <a:effectLst/>
                          <a:latin typeface="Times New Roman" panose="02020603050405020304" pitchFamily="18" charset="0"/>
                          <a:cs typeface="Times New Roman" panose="02020603050405020304" pitchFamily="18" charset="0"/>
                        </a:rPr>
                        <a:t>713.243</a:t>
                      </a:r>
                      <a:endParaRPr lang="en-US" sz="1000" b="0" i="0" u="none" strike="noStrike" dirty="0">
                        <a:effectLst/>
                        <a:latin typeface="Times New Roman" panose="02020603050405020304" pitchFamily="18" charset="0"/>
                        <a:cs typeface="Times New Roman" panose="02020603050405020304" pitchFamily="18" charset="0"/>
                      </a:endParaRPr>
                    </a:p>
                  </a:txBody>
                  <a:tcPr marL="2729" marR="2729" marT="2729" marB="0" anchor="ctr"/>
                </a:tc>
                <a:tc>
                  <a:txBody>
                    <a:bodyPr/>
                    <a:lstStyle/>
                    <a:p>
                      <a:pPr algn="ctr" fontAlgn="ctr"/>
                      <a:r>
                        <a:rPr lang="en-US" sz="1000" b="0" i="0" u="none" strike="noStrike" dirty="0">
                          <a:effectLst/>
                          <a:latin typeface="Times New Roman" panose="02020603050405020304" pitchFamily="18" charset="0"/>
                          <a:cs typeface="Times New Roman" panose="02020603050405020304" pitchFamily="18" charset="0"/>
                        </a:rPr>
                        <a:t>7.03</a:t>
                      </a:r>
                    </a:p>
                  </a:txBody>
                  <a:tcPr marL="2729" marR="2729" marT="2729" marB="0" anchor="ctr"/>
                </a:tc>
                <a:tc>
                  <a:txBody>
                    <a:bodyPr/>
                    <a:lstStyle/>
                    <a:p>
                      <a:pPr algn="ctr" fontAlgn="ctr"/>
                      <a:r>
                        <a:rPr lang="en-US" sz="1000" b="0" i="0" u="none" strike="noStrike" dirty="0">
                          <a:effectLst/>
                          <a:latin typeface="Times New Roman" panose="02020603050405020304" pitchFamily="18" charset="0"/>
                          <a:cs typeface="Times New Roman" panose="02020603050405020304" pitchFamily="18" charset="0"/>
                        </a:rPr>
                        <a:t>93%</a:t>
                      </a:r>
                    </a:p>
                  </a:txBody>
                  <a:tcPr marL="2729" marR="2729" marT="2729" marB="0" anchor="ctr"/>
                </a:tc>
                <a:tc>
                  <a:txBody>
                    <a:bodyPr/>
                    <a:lstStyle/>
                    <a:p>
                      <a:pPr algn="ctr" fontAlgn="ctr"/>
                      <a:r>
                        <a:rPr lang="en-US" sz="1000" b="0" i="0" u="none" strike="noStrike" dirty="0">
                          <a:effectLst/>
                          <a:latin typeface="Times New Roman" panose="02020603050405020304" pitchFamily="18" charset="0"/>
                          <a:cs typeface="Times New Roman" panose="02020603050405020304" pitchFamily="18" charset="0"/>
                        </a:rPr>
                        <a:t>649.118</a:t>
                      </a:r>
                    </a:p>
                  </a:txBody>
                  <a:tcPr marL="2729" marR="2729" marT="2729" marB="0" anchor="ctr"/>
                </a:tc>
                <a:tc>
                  <a:txBody>
                    <a:bodyPr/>
                    <a:lstStyle/>
                    <a:p>
                      <a:pPr marL="0" algn="ctr" defTabSz="3413730" rtl="0" eaLnBrk="1" fontAlgn="ctr" latinLnBrk="0" hangingPunct="1"/>
                      <a:r>
                        <a:rPr lang="en-US" sz="10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64.125</a:t>
                      </a:r>
                    </a:p>
                  </a:txBody>
                  <a:tcPr marL="2041" marR="2041" marT="2041" marB="0" anchor="ctr"/>
                </a:tc>
                <a:tc>
                  <a:txBody>
                    <a:bodyPr/>
                    <a:lstStyle/>
                    <a:p>
                      <a:pPr algn="ctr" fontAlgn="ctr"/>
                      <a:r>
                        <a:rPr lang="en-US" sz="1000" b="0" i="0" u="none" strike="noStrike">
                          <a:effectLst/>
                          <a:latin typeface="Times New Roman" panose="02020603050405020304" pitchFamily="18" charset="0"/>
                          <a:cs typeface="Times New Roman" panose="02020603050405020304" pitchFamily="18" charset="0"/>
                        </a:rPr>
                        <a:t>-do-</a:t>
                      </a:r>
                      <a:endParaRPr lang="en-US" sz="1000" b="0" i="0" u="none" strike="noStrike" dirty="0">
                        <a:effectLst/>
                        <a:latin typeface="Times New Roman" panose="02020603050405020304" pitchFamily="18" charset="0"/>
                        <a:cs typeface="Times New Roman" panose="02020603050405020304" pitchFamily="18" charset="0"/>
                      </a:endParaRPr>
                    </a:p>
                  </a:txBody>
                  <a:tcPr marL="2729" marR="2729" marT="2729" marB="0" anchor="ctr"/>
                </a:tc>
                <a:extLst>
                  <a:ext uri="{0D108BD9-81ED-4DB2-BD59-A6C34878D82A}">
                    <a16:rowId xmlns="" xmlns:a16="http://schemas.microsoft.com/office/drawing/2014/main" val="10005"/>
                  </a:ext>
                </a:extLst>
              </a:tr>
              <a:tr h="382089">
                <a:tc>
                  <a:txBody>
                    <a:bodyPr/>
                    <a:lstStyle/>
                    <a:p>
                      <a:pPr algn="ctr" fontAlgn="t"/>
                      <a:r>
                        <a:rPr lang="en-US" sz="1200" u="none" strike="noStrike" dirty="0">
                          <a:effectLst/>
                          <a:latin typeface="Times New Roman" panose="02020603050405020304" pitchFamily="18" charset="0"/>
                          <a:cs typeface="Times New Roman" panose="02020603050405020304" pitchFamily="18" charset="0"/>
                        </a:rPr>
                        <a:t>4</a:t>
                      </a:r>
                      <a:endParaRPr lang="en-US" sz="1200" b="0" i="0" u="none" strike="noStrike" dirty="0">
                        <a:effectLst/>
                        <a:latin typeface="Times New Roman" panose="02020603050405020304" pitchFamily="18" charset="0"/>
                        <a:cs typeface="Times New Roman" panose="02020603050405020304" pitchFamily="18" charset="0"/>
                      </a:endParaRPr>
                    </a:p>
                  </a:txBody>
                  <a:tcPr marL="2729" marR="2729" marT="2729" marB="0" anchor="ctr"/>
                </a:tc>
                <a:tc>
                  <a:txBody>
                    <a:bodyPr/>
                    <a:lstStyle/>
                    <a:p>
                      <a:pPr algn="ctr" fontAlgn="t"/>
                      <a:r>
                        <a:rPr lang="en-US" sz="1000" u="none" strike="noStrike" dirty="0">
                          <a:effectLst/>
                          <a:latin typeface="Times New Roman" panose="02020603050405020304" pitchFamily="18" charset="0"/>
                          <a:cs typeface="Times New Roman" panose="02020603050405020304" pitchFamily="18" charset="0"/>
                        </a:rPr>
                        <a:t>2104</a:t>
                      </a:r>
                      <a:endParaRPr lang="en-US" sz="1000" b="0" i="0" u="none" strike="noStrike" dirty="0">
                        <a:effectLst/>
                        <a:latin typeface="Times New Roman" panose="02020603050405020304" pitchFamily="18" charset="0"/>
                        <a:cs typeface="Times New Roman" panose="02020603050405020304" pitchFamily="18" charset="0"/>
                      </a:endParaRPr>
                    </a:p>
                  </a:txBody>
                  <a:tcPr marL="2729" marR="2729" marT="2729" marB="0" anchor="ctr"/>
                </a:tc>
                <a:tc>
                  <a:txBody>
                    <a:bodyPr/>
                    <a:lstStyle/>
                    <a:p>
                      <a:pPr algn="just" fontAlgn="t"/>
                      <a:r>
                        <a:rPr lang="en-US" sz="1000" u="none" strike="noStrike" kern="1200" dirty="0">
                          <a:solidFill>
                            <a:schemeClr val="tx1"/>
                          </a:solidFill>
                          <a:effectLst/>
                          <a:latin typeface="Times New Roman" panose="02020603050405020304" pitchFamily="18" charset="0"/>
                          <a:ea typeface="+mn-ea"/>
                          <a:cs typeface="Times New Roman" panose="02020603050405020304" pitchFamily="18" charset="0"/>
                        </a:rPr>
                        <a:t>140524-Construction of Flood Embankment on Right side of Kabul River (Reach No. 2) District </a:t>
                      </a:r>
                      <a:r>
                        <a:rPr lang="en-US" sz="1000" u="none" strike="noStrike" kern="1200" dirty="0" err="1">
                          <a:solidFill>
                            <a:schemeClr val="tx1"/>
                          </a:solidFill>
                          <a:effectLst/>
                          <a:latin typeface="Times New Roman" panose="02020603050405020304" pitchFamily="18" charset="0"/>
                          <a:ea typeface="+mn-ea"/>
                          <a:cs typeface="Times New Roman" panose="02020603050405020304" pitchFamily="18" charset="0"/>
                        </a:rPr>
                        <a:t>Nowshera</a:t>
                      </a:r>
                      <a:endParaRPr lang="en-US" sz="10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2729" marR="2729" marT="2729" marB="0" anchor="ctr"/>
                </a:tc>
                <a:tc>
                  <a:txBody>
                    <a:bodyPr/>
                    <a:lstStyle/>
                    <a:p>
                      <a:pPr algn="ctr" fontAlgn="ctr"/>
                      <a:r>
                        <a:rPr lang="en-US" sz="1000" b="0" i="0" u="none" strike="noStrike" dirty="0">
                          <a:effectLst/>
                          <a:latin typeface="Times New Roman" panose="02020603050405020304" pitchFamily="18" charset="0"/>
                          <a:cs typeface="Times New Roman" panose="02020603050405020304" pitchFamily="18" charset="0"/>
                        </a:rPr>
                        <a:t>943.10</a:t>
                      </a:r>
                    </a:p>
                  </a:txBody>
                  <a:tcPr marL="2729" marR="2729" marT="2729" marB="0" anchor="ctr"/>
                </a:tc>
                <a:tc>
                  <a:txBody>
                    <a:bodyPr/>
                    <a:lstStyle/>
                    <a:p>
                      <a:pPr algn="ctr" fontAlgn="ctr"/>
                      <a:r>
                        <a:rPr lang="en-US" sz="1000" b="0" i="0" u="none" strike="noStrike" dirty="0">
                          <a:effectLst/>
                          <a:latin typeface="Times New Roman" panose="02020603050405020304" pitchFamily="18" charset="0"/>
                          <a:cs typeface="Times New Roman" panose="02020603050405020304" pitchFamily="18" charset="0"/>
                        </a:rPr>
                        <a:t>6.35</a:t>
                      </a:r>
                    </a:p>
                  </a:txBody>
                  <a:tcPr marL="2729" marR="2729" marT="2729" marB="0" anchor="ctr"/>
                </a:tc>
                <a:tc>
                  <a:txBody>
                    <a:bodyPr/>
                    <a:lstStyle/>
                    <a:p>
                      <a:pPr algn="ctr" fontAlgn="ctr"/>
                      <a:r>
                        <a:rPr lang="en-US" sz="1000" b="0" i="0" u="none" strike="noStrike" dirty="0">
                          <a:effectLst/>
                          <a:latin typeface="Times New Roman" panose="02020603050405020304" pitchFamily="18" charset="0"/>
                          <a:cs typeface="Times New Roman" panose="02020603050405020304" pitchFamily="18" charset="0"/>
                        </a:rPr>
                        <a:t>91%</a:t>
                      </a:r>
                    </a:p>
                  </a:txBody>
                  <a:tcPr marL="2729" marR="2729" marT="2729" marB="0" anchor="ctr"/>
                </a:tc>
                <a:tc>
                  <a:txBody>
                    <a:bodyPr/>
                    <a:lstStyle/>
                    <a:p>
                      <a:pPr algn="ctr" fontAlgn="ctr"/>
                      <a:r>
                        <a:rPr lang="en-US" sz="1000" b="0" i="0" u="none" strike="noStrike" dirty="0">
                          <a:effectLst/>
                          <a:latin typeface="Times New Roman" panose="02020603050405020304" pitchFamily="18" charset="0"/>
                          <a:cs typeface="Times New Roman" panose="02020603050405020304" pitchFamily="18" charset="0"/>
                        </a:rPr>
                        <a:t>826.516</a:t>
                      </a:r>
                    </a:p>
                  </a:txBody>
                  <a:tcPr marL="2729" marR="2729" marT="2729" marB="0" anchor="ctr"/>
                </a:tc>
                <a:tc>
                  <a:txBody>
                    <a:bodyPr/>
                    <a:lstStyle/>
                    <a:p>
                      <a:pPr marL="0" algn="ctr" defTabSz="3413730" rtl="0" eaLnBrk="1" fontAlgn="ctr" latinLnBrk="0" hangingPunct="1"/>
                      <a:r>
                        <a:rPr lang="en-US" sz="10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116.584</a:t>
                      </a:r>
                    </a:p>
                  </a:txBody>
                  <a:tcPr marL="2041" marR="2041" marT="2041" marB="0" anchor="ctr"/>
                </a:tc>
                <a:tc>
                  <a:txBody>
                    <a:bodyPr/>
                    <a:lstStyle/>
                    <a:p>
                      <a:pPr algn="ctr" fontAlgn="ctr"/>
                      <a:r>
                        <a:rPr lang="en-US" sz="1000" b="0" i="0" u="none" strike="noStrike">
                          <a:effectLst/>
                          <a:latin typeface="Times New Roman" panose="02020603050405020304" pitchFamily="18" charset="0"/>
                          <a:cs typeface="Times New Roman" panose="02020603050405020304" pitchFamily="18" charset="0"/>
                        </a:rPr>
                        <a:t>-do-</a:t>
                      </a:r>
                      <a:endParaRPr lang="en-US" sz="1000" b="0" i="0" u="none" strike="noStrike" dirty="0">
                        <a:effectLst/>
                        <a:latin typeface="Times New Roman" panose="02020603050405020304" pitchFamily="18" charset="0"/>
                        <a:cs typeface="Times New Roman" panose="02020603050405020304" pitchFamily="18" charset="0"/>
                      </a:endParaRPr>
                    </a:p>
                  </a:txBody>
                  <a:tcPr marL="2729" marR="2729" marT="2729" marB="0" anchor="ctr"/>
                </a:tc>
                <a:extLst>
                  <a:ext uri="{0D108BD9-81ED-4DB2-BD59-A6C34878D82A}">
                    <a16:rowId xmlns="" xmlns:a16="http://schemas.microsoft.com/office/drawing/2014/main" val="10006"/>
                  </a:ext>
                </a:extLst>
              </a:tr>
              <a:tr h="352697">
                <a:tc>
                  <a:txBody>
                    <a:bodyPr/>
                    <a:lstStyle/>
                    <a:p>
                      <a:pPr algn="ctr" fontAlgn="t"/>
                      <a:r>
                        <a:rPr lang="en-US" sz="1200" u="none" strike="noStrike" dirty="0">
                          <a:effectLst/>
                          <a:latin typeface="Times New Roman" panose="02020603050405020304" pitchFamily="18" charset="0"/>
                          <a:cs typeface="Times New Roman" panose="02020603050405020304" pitchFamily="18" charset="0"/>
                        </a:rPr>
                        <a:t>5</a:t>
                      </a:r>
                      <a:endParaRPr lang="en-US" sz="1200" b="0" i="0" u="none" strike="noStrike" dirty="0">
                        <a:effectLst/>
                        <a:latin typeface="Times New Roman" panose="02020603050405020304" pitchFamily="18" charset="0"/>
                        <a:cs typeface="Times New Roman" panose="02020603050405020304" pitchFamily="18" charset="0"/>
                      </a:endParaRPr>
                    </a:p>
                  </a:txBody>
                  <a:tcPr marL="2729" marR="2729" marT="2729" marB="0" anchor="ctr"/>
                </a:tc>
                <a:tc>
                  <a:txBody>
                    <a:bodyPr/>
                    <a:lstStyle/>
                    <a:p>
                      <a:pPr algn="ctr" fontAlgn="t"/>
                      <a:r>
                        <a:rPr lang="en-US" sz="1000" u="none" strike="noStrike" dirty="0">
                          <a:effectLst/>
                          <a:latin typeface="Times New Roman" panose="02020603050405020304" pitchFamily="18" charset="0"/>
                          <a:cs typeface="Times New Roman" panose="02020603050405020304" pitchFamily="18" charset="0"/>
                        </a:rPr>
                        <a:t>2105</a:t>
                      </a:r>
                      <a:endParaRPr lang="en-US" sz="1000" b="0" i="0" u="none" strike="noStrike" dirty="0">
                        <a:effectLst/>
                        <a:latin typeface="Times New Roman" panose="02020603050405020304" pitchFamily="18" charset="0"/>
                        <a:cs typeface="Times New Roman" panose="02020603050405020304" pitchFamily="18" charset="0"/>
                      </a:endParaRPr>
                    </a:p>
                  </a:txBody>
                  <a:tcPr marL="2729" marR="2729" marT="2729" marB="0" anchor="ctr"/>
                </a:tc>
                <a:tc>
                  <a:txBody>
                    <a:bodyPr/>
                    <a:lstStyle/>
                    <a:p>
                      <a:pPr algn="just" fontAlgn="t"/>
                      <a:r>
                        <a:rPr lang="en-US" sz="1000" u="none" strike="noStrike" kern="1200" dirty="0">
                          <a:solidFill>
                            <a:schemeClr val="tx1"/>
                          </a:solidFill>
                          <a:effectLst/>
                          <a:latin typeface="Times New Roman" panose="02020603050405020304" pitchFamily="18" charset="0"/>
                          <a:ea typeface="+mn-ea"/>
                          <a:cs typeface="Times New Roman" panose="02020603050405020304" pitchFamily="18" charset="0"/>
                        </a:rPr>
                        <a:t>140525-Construction of Flood Embankment on Right side of Kabul River (Reach No. 3) District Nowshera</a:t>
                      </a:r>
                    </a:p>
                  </a:txBody>
                  <a:tcPr marL="2729" marR="2729" marT="2729" marB="0" anchor="ctr"/>
                </a:tc>
                <a:tc>
                  <a:txBody>
                    <a:bodyPr/>
                    <a:lstStyle/>
                    <a:p>
                      <a:pPr algn="ctr" fontAlgn="ctr"/>
                      <a:r>
                        <a:rPr lang="en-US" sz="1000" u="none" strike="noStrike" dirty="0">
                          <a:effectLst/>
                          <a:latin typeface="Times New Roman" panose="02020603050405020304" pitchFamily="18" charset="0"/>
                          <a:cs typeface="Times New Roman" panose="02020603050405020304" pitchFamily="18" charset="0"/>
                        </a:rPr>
                        <a:t>2311.93</a:t>
                      </a:r>
                      <a:endParaRPr lang="en-US" sz="1000" b="0" i="0" u="none" strike="noStrike" dirty="0">
                        <a:effectLst/>
                        <a:latin typeface="Times New Roman" panose="02020603050405020304" pitchFamily="18" charset="0"/>
                        <a:cs typeface="Times New Roman" panose="02020603050405020304" pitchFamily="18" charset="0"/>
                      </a:endParaRPr>
                    </a:p>
                  </a:txBody>
                  <a:tcPr marL="2729" marR="2729" marT="2729" marB="0" anchor="ctr"/>
                </a:tc>
                <a:tc>
                  <a:txBody>
                    <a:bodyPr/>
                    <a:lstStyle/>
                    <a:p>
                      <a:pPr algn="ctr" fontAlgn="ctr"/>
                      <a:r>
                        <a:rPr lang="en-US" sz="1000" b="0" i="0" u="none" strike="noStrike" dirty="0">
                          <a:effectLst/>
                          <a:latin typeface="Times New Roman" panose="02020603050405020304" pitchFamily="18" charset="0"/>
                          <a:cs typeface="Times New Roman" panose="02020603050405020304" pitchFamily="18" charset="0"/>
                        </a:rPr>
                        <a:t>25.10</a:t>
                      </a:r>
                    </a:p>
                  </a:txBody>
                  <a:tcPr marL="2729" marR="2729" marT="2729" marB="0" anchor="ctr"/>
                </a:tc>
                <a:tc>
                  <a:txBody>
                    <a:bodyPr/>
                    <a:lstStyle/>
                    <a:p>
                      <a:pPr algn="ctr" fontAlgn="ctr"/>
                      <a:r>
                        <a:rPr lang="en-US" sz="1000" b="0" i="0" u="none" strike="noStrike" dirty="0">
                          <a:effectLst/>
                          <a:latin typeface="Times New Roman" panose="02020603050405020304" pitchFamily="18" charset="0"/>
                          <a:cs typeface="Times New Roman" panose="02020603050405020304" pitchFamily="18" charset="0"/>
                        </a:rPr>
                        <a:t>98%</a:t>
                      </a:r>
                    </a:p>
                  </a:txBody>
                  <a:tcPr marL="2729" marR="2729" marT="2729" marB="0" anchor="ctr"/>
                </a:tc>
                <a:tc>
                  <a:txBody>
                    <a:bodyPr/>
                    <a:lstStyle/>
                    <a:p>
                      <a:pPr algn="ctr" fontAlgn="ctr"/>
                      <a:r>
                        <a:rPr lang="en-US" sz="1000" b="0" i="0" u="none" strike="noStrike" dirty="0">
                          <a:effectLst/>
                          <a:latin typeface="Times New Roman" panose="02020603050405020304" pitchFamily="18" charset="0"/>
                          <a:cs typeface="Times New Roman" panose="02020603050405020304" pitchFamily="18" charset="0"/>
                        </a:rPr>
                        <a:t>2268.728</a:t>
                      </a:r>
                    </a:p>
                  </a:txBody>
                  <a:tcPr marL="2729" marR="2729" marT="2729" marB="0" anchor="ctr"/>
                </a:tc>
                <a:tc>
                  <a:txBody>
                    <a:bodyPr/>
                    <a:lstStyle/>
                    <a:p>
                      <a:pPr marL="0" algn="ctr" defTabSz="3413730" rtl="0" eaLnBrk="1" fontAlgn="ctr" latinLnBrk="0" hangingPunct="1"/>
                      <a:r>
                        <a:rPr lang="en-US" sz="10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43.202</a:t>
                      </a:r>
                    </a:p>
                  </a:txBody>
                  <a:tcPr marL="2041" marR="2041" marT="2041" marB="0" anchor="ctr"/>
                </a:tc>
                <a:tc>
                  <a:txBody>
                    <a:bodyPr/>
                    <a:lstStyle/>
                    <a:p>
                      <a:pPr algn="ctr" fontAlgn="ctr"/>
                      <a:r>
                        <a:rPr lang="en-US" sz="1000" b="0" i="0" u="none" strike="noStrike" dirty="0">
                          <a:effectLst/>
                          <a:latin typeface="Times New Roman" panose="02020603050405020304" pitchFamily="18" charset="0"/>
                          <a:cs typeface="Times New Roman" panose="02020603050405020304" pitchFamily="18" charset="0"/>
                        </a:rPr>
                        <a:t>-do-</a:t>
                      </a:r>
                    </a:p>
                  </a:txBody>
                  <a:tcPr marL="2729" marR="2729" marT="2729" marB="0" anchor="ctr"/>
                </a:tc>
                <a:extLst>
                  <a:ext uri="{0D108BD9-81ED-4DB2-BD59-A6C34878D82A}">
                    <a16:rowId xmlns="" xmlns:a16="http://schemas.microsoft.com/office/drawing/2014/main" val="10007"/>
                  </a:ext>
                </a:extLst>
              </a:tr>
              <a:tr h="443600">
                <a:tc>
                  <a:txBody>
                    <a:bodyPr/>
                    <a:lstStyle/>
                    <a:p>
                      <a:pPr algn="ctr" fontAlgn="t"/>
                      <a:r>
                        <a:rPr lang="en-US" sz="1200" u="none" strike="noStrike" dirty="0">
                          <a:effectLst/>
                          <a:latin typeface="Times New Roman" panose="02020603050405020304" pitchFamily="18" charset="0"/>
                          <a:cs typeface="Times New Roman" panose="02020603050405020304" pitchFamily="18" charset="0"/>
                        </a:rPr>
                        <a:t>6</a:t>
                      </a:r>
                      <a:endParaRPr lang="en-US" sz="1200" b="0" i="0" u="none" strike="noStrike" dirty="0">
                        <a:effectLst/>
                        <a:latin typeface="Times New Roman" panose="02020603050405020304" pitchFamily="18" charset="0"/>
                        <a:cs typeface="Times New Roman" panose="02020603050405020304" pitchFamily="18" charset="0"/>
                      </a:endParaRPr>
                    </a:p>
                  </a:txBody>
                  <a:tcPr marL="2729" marR="2729" marT="2729" marB="0" anchor="ctr"/>
                </a:tc>
                <a:tc>
                  <a:txBody>
                    <a:bodyPr/>
                    <a:lstStyle/>
                    <a:p>
                      <a:pPr algn="ctr" fontAlgn="t"/>
                      <a:r>
                        <a:rPr lang="en-US" sz="1000" b="0" i="0" u="none" strike="noStrike" dirty="0">
                          <a:effectLst/>
                          <a:latin typeface="Times New Roman" panose="02020603050405020304" pitchFamily="18" charset="0"/>
                          <a:cs typeface="Times New Roman" panose="02020603050405020304" pitchFamily="18" charset="0"/>
                        </a:rPr>
                        <a:t>2118</a:t>
                      </a:r>
                    </a:p>
                  </a:txBody>
                  <a:tcPr marL="2729" marR="2729" marT="2729" marB="0" anchor="ctr"/>
                </a:tc>
                <a:tc>
                  <a:txBody>
                    <a:bodyPr/>
                    <a:lstStyle/>
                    <a:p>
                      <a:pPr algn="just" fontAlgn="t"/>
                      <a:r>
                        <a:rPr lang="en-US" sz="1000" u="none" strike="noStrike" kern="1200" dirty="0">
                          <a:solidFill>
                            <a:schemeClr val="tx1"/>
                          </a:solidFill>
                          <a:effectLst/>
                          <a:latin typeface="Times New Roman" panose="02020603050405020304" pitchFamily="18" charset="0"/>
                          <a:ea typeface="+mn-ea"/>
                          <a:cs typeface="Times New Roman" panose="02020603050405020304" pitchFamily="18" charset="0"/>
                        </a:rPr>
                        <a:t>150383-Construction of Protection Structure on Right Side of Kabul River U/s &amp; D/s Nowshera Mardan Road Bridge, District Nowshera.</a:t>
                      </a:r>
                    </a:p>
                  </a:txBody>
                  <a:tcPr marL="2729" marR="2729" marT="2729" marB="0" anchor="ctr"/>
                </a:tc>
                <a:tc>
                  <a:txBody>
                    <a:bodyPr/>
                    <a:lstStyle/>
                    <a:p>
                      <a:pPr algn="ctr" fontAlgn="ctr"/>
                      <a:r>
                        <a:rPr lang="en-US" sz="1000" u="none" strike="noStrike" dirty="0">
                          <a:effectLst/>
                          <a:latin typeface="Times New Roman" panose="02020603050405020304" pitchFamily="18" charset="0"/>
                          <a:cs typeface="Times New Roman" panose="02020603050405020304" pitchFamily="18" charset="0"/>
                        </a:rPr>
                        <a:t>3023.681</a:t>
                      </a:r>
                      <a:endParaRPr lang="en-US" sz="1000" b="0" i="0" u="none" strike="noStrike" dirty="0">
                        <a:effectLst/>
                        <a:latin typeface="Times New Roman" panose="02020603050405020304" pitchFamily="18" charset="0"/>
                        <a:cs typeface="Times New Roman" panose="02020603050405020304" pitchFamily="18" charset="0"/>
                      </a:endParaRPr>
                    </a:p>
                  </a:txBody>
                  <a:tcPr marL="2729" marR="2729" marT="2729" marB="0" anchor="ctr"/>
                </a:tc>
                <a:tc>
                  <a:txBody>
                    <a:bodyPr/>
                    <a:lstStyle/>
                    <a:p>
                      <a:pPr algn="ctr" fontAlgn="ctr"/>
                      <a:r>
                        <a:rPr lang="en-US" sz="1000" b="0" i="0" u="none" strike="noStrike" dirty="0">
                          <a:effectLst/>
                          <a:latin typeface="Times New Roman" panose="02020603050405020304" pitchFamily="18" charset="0"/>
                          <a:cs typeface="Times New Roman" panose="02020603050405020304" pitchFamily="18" charset="0"/>
                        </a:rPr>
                        <a:t>22.24</a:t>
                      </a:r>
                    </a:p>
                  </a:txBody>
                  <a:tcPr marL="2729" marR="2729" marT="2729" marB="0" anchor="ctr"/>
                </a:tc>
                <a:tc>
                  <a:txBody>
                    <a:bodyPr/>
                    <a:lstStyle/>
                    <a:p>
                      <a:pPr algn="ctr" fontAlgn="ctr"/>
                      <a:r>
                        <a:rPr lang="en-US" sz="1000" b="0" i="0" u="none" strike="noStrike" dirty="0">
                          <a:effectLst/>
                          <a:latin typeface="Times New Roman" panose="02020603050405020304" pitchFamily="18" charset="0"/>
                          <a:cs typeface="Times New Roman" panose="02020603050405020304" pitchFamily="18" charset="0"/>
                        </a:rPr>
                        <a:t>100%</a:t>
                      </a:r>
                    </a:p>
                  </a:txBody>
                  <a:tcPr marL="2729" marR="2729" marT="2729" marB="0" anchor="ctr"/>
                </a:tc>
                <a:tc>
                  <a:txBody>
                    <a:bodyPr/>
                    <a:lstStyle/>
                    <a:p>
                      <a:pPr algn="ctr" fontAlgn="ctr"/>
                      <a:r>
                        <a:rPr lang="en-US" sz="1000" b="0" i="0" u="none" strike="noStrike" dirty="0">
                          <a:effectLst/>
                          <a:latin typeface="Times New Roman" panose="02020603050405020304" pitchFamily="18" charset="0"/>
                          <a:cs typeface="Times New Roman" panose="02020603050405020304" pitchFamily="18" charset="0"/>
                        </a:rPr>
                        <a:t>2981.151</a:t>
                      </a:r>
                    </a:p>
                  </a:txBody>
                  <a:tcPr marL="2729" marR="2729" marT="2729" marB="0" anchor="ctr"/>
                </a:tc>
                <a:tc>
                  <a:txBody>
                    <a:bodyPr/>
                    <a:lstStyle/>
                    <a:p>
                      <a:pPr marL="0" algn="ctr" defTabSz="3413730" rtl="0" eaLnBrk="1" fontAlgn="ctr" latinLnBrk="0" hangingPunct="1"/>
                      <a:r>
                        <a:rPr lang="en-US" sz="10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42.53</a:t>
                      </a:r>
                    </a:p>
                  </a:txBody>
                  <a:tcPr marL="2041" marR="2041" marT="2041" marB="0" anchor="ctr"/>
                </a:tc>
                <a:tc>
                  <a:txBody>
                    <a:bodyPr/>
                    <a:lstStyle/>
                    <a:p>
                      <a:pPr algn="ctr" fontAlgn="ctr"/>
                      <a:r>
                        <a:rPr lang="en-US" sz="1000" b="0" i="0" u="none" strike="noStrike" dirty="0">
                          <a:effectLst/>
                          <a:latin typeface="Times New Roman" panose="02020603050405020304" pitchFamily="18" charset="0"/>
                          <a:cs typeface="Times New Roman" panose="02020603050405020304" pitchFamily="18" charset="0"/>
                        </a:rPr>
                        <a:t>Completed</a:t>
                      </a:r>
                    </a:p>
                  </a:txBody>
                  <a:tcPr marL="2729" marR="2729" marT="2729" marB="0" anchor="ctr"/>
                </a:tc>
                <a:extLst>
                  <a:ext uri="{0D108BD9-81ED-4DB2-BD59-A6C34878D82A}">
                    <a16:rowId xmlns="" xmlns:a16="http://schemas.microsoft.com/office/drawing/2014/main" val="10008"/>
                  </a:ext>
                </a:extLst>
              </a:tr>
              <a:tr h="421277">
                <a:tc>
                  <a:txBody>
                    <a:bodyPr/>
                    <a:lstStyle/>
                    <a:p>
                      <a:pPr algn="ctr" fontAlgn="t"/>
                      <a:endParaRPr lang="en-US" sz="1200" b="0" i="0" u="none" strike="noStrike" dirty="0">
                        <a:effectLst/>
                        <a:latin typeface="Times New Roman" panose="02020603050405020304" pitchFamily="18" charset="0"/>
                        <a:cs typeface="Times New Roman" panose="02020603050405020304" pitchFamily="18" charset="0"/>
                      </a:endParaRPr>
                    </a:p>
                  </a:txBody>
                  <a:tcPr marL="2729" marR="2729" marT="2729" marB="0" anchor="ctr"/>
                </a:tc>
                <a:tc>
                  <a:txBody>
                    <a:bodyPr/>
                    <a:lstStyle/>
                    <a:p>
                      <a:pPr algn="ctr" fontAlgn="t"/>
                      <a:endParaRPr lang="en-US" sz="1000" b="0" i="0" u="none" strike="noStrike" dirty="0">
                        <a:effectLst/>
                        <a:latin typeface="Times New Roman" panose="02020603050405020304" pitchFamily="18" charset="0"/>
                        <a:cs typeface="Times New Roman" panose="02020603050405020304" pitchFamily="18" charset="0"/>
                      </a:endParaRPr>
                    </a:p>
                  </a:txBody>
                  <a:tcPr marL="2729" marR="2729" marT="2729" marB="0" anchor="ctr"/>
                </a:tc>
                <a:tc>
                  <a:txBody>
                    <a:bodyPr/>
                    <a:lstStyle/>
                    <a:p>
                      <a:pPr algn="r" fontAlgn="t"/>
                      <a:r>
                        <a:rPr lang="en-US" sz="1100" b="1" u="none" strike="noStrike" kern="1200" dirty="0">
                          <a:solidFill>
                            <a:schemeClr val="tx1"/>
                          </a:solidFill>
                          <a:effectLst/>
                          <a:latin typeface="Times New Roman" panose="02020603050405020304" pitchFamily="18" charset="0"/>
                          <a:ea typeface="+mn-ea"/>
                          <a:cs typeface="Times New Roman" panose="02020603050405020304" pitchFamily="18" charset="0"/>
                        </a:rPr>
                        <a:t>Sub</a:t>
                      </a:r>
                      <a:r>
                        <a:rPr lang="en-US" sz="1100" b="1" u="none" strike="noStrike" kern="1200" baseline="0" dirty="0">
                          <a:solidFill>
                            <a:schemeClr val="tx1"/>
                          </a:solidFill>
                          <a:effectLst/>
                          <a:latin typeface="Times New Roman" panose="02020603050405020304" pitchFamily="18" charset="0"/>
                          <a:ea typeface="+mn-ea"/>
                          <a:cs typeface="Times New Roman" panose="02020603050405020304" pitchFamily="18" charset="0"/>
                        </a:rPr>
                        <a:t> Total A:-</a:t>
                      </a:r>
                      <a:endParaRPr lang="en-US" sz="1100" b="1"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2729" marR="2729" marT="2729" marB="0" anchor="ctr"/>
                </a:tc>
                <a:tc>
                  <a:txBody>
                    <a:bodyPr/>
                    <a:lstStyle/>
                    <a:p>
                      <a:pPr marL="0" algn="ctr" defTabSz="3413730" rtl="0" eaLnBrk="1" fontAlgn="ctr" latinLnBrk="0" hangingPunct="1"/>
                      <a:r>
                        <a:rPr lang="en-US" sz="11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9299.18</a:t>
                      </a:r>
                    </a:p>
                  </a:txBody>
                  <a:tcPr marL="2041" marR="2041" marT="2041" marB="0" anchor="ctr"/>
                </a:tc>
                <a:tc>
                  <a:txBody>
                    <a:bodyPr/>
                    <a:lstStyle/>
                    <a:p>
                      <a:pPr marL="0" algn="ctr" defTabSz="3413730" rtl="0" eaLnBrk="1" fontAlgn="ctr" latinLnBrk="0" hangingPunct="1"/>
                      <a:r>
                        <a:rPr lang="en-US" sz="11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80.34</a:t>
                      </a:r>
                    </a:p>
                  </a:txBody>
                  <a:tcPr marL="2041" marR="2041" marT="2041" marB="0" anchor="ctr"/>
                </a:tc>
                <a:tc>
                  <a:txBody>
                    <a:bodyPr/>
                    <a:lstStyle/>
                    <a:p>
                      <a:pPr marL="0" algn="ctr" defTabSz="3413730" rtl="0" eaLnBrk="1" fontAlgn="ctr" latinLnBrk="0" hangingPunct="1"/>
                      <a:endParaRPr lang="en-US" sz="1100" b="1" i="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2729" marR="2729" marT="2729" marB="0" anchor="ctr"/>
                </a:tc>
                <a:tc>
                  <a:txBody>
                    <a:bodyPr/>
                    <a:lstStyle/>
                    <a:p>
                      <a:pPr marL="0" algn="ctr" defTabSz="3413730" rtl="0" eaLnBrk="1" fontAlgn="ctr" latinLnBrk="0" hangingPunct="1"/>
                      <a:r>
                        <a:rPr lang="en-US" sz="11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8681.899</a:t>
                      </a:r>
                    </a:p>
                  </a:txBody>
                  <a:tcPr marL="2729" marR="2729" marT="2729" marB="0" anchor="ctr"/>
                </a:tc>
                <a:tc>
                  <a:txBody>
                    <a:bodyPr/>
                    <a:lstStyle/>
                    <a:p>
                      <a:pPr marL="0" algn="ctr" defTabSz="3413730" rtl="0" eaLnBrk="1" fontAlgn="ctr" latinLnBrk="0" hangingPunct="1"/>
                      <a:r>
                        <a:rPr lang="en-US" sz="11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617.281</a:t>
                      </a:r>
                    </a:p>
                  </a:txBody>
                  <a:tcPr marL="2041" marR="2041" marT="2041" marB="0" anchor="ctr"/>
                </a:tc>
                <a:tc>
                  <a:txBody>
                    <a:bodyPr/>
                    <a:lstStyle/>
                    <a:p>
                      <a:pPr algn="ctr" fontAlgn="ctr"/>
                      <a:endParaRPr lang="en-US" sz="1000" b="0" i="0" u="none" strike="noStrike" dirty="0">
                        <a:effectLst/>
                        <a:latin typeface="Times New Roman" panose="02020603050405020304" pitchFamily="18" charset="0"/>
                        <a:cs typeface="Times New Roman" panose="02020603050405020304" pitchFamily="18" charset="0"/>
                      </a:endParaRPr>
                    </a:p>
                  </a:txBody>
                  <a:tcPr marL="2729" marR="2729" marT="2729" marB="0" anchor="ctr"/>
                </a:tc>
                <a:extLst>
                  <a:ext uri="{0D108BD9-81ED-4DB2-BD59-A6C34878D82A}">
                    <a16:rowId xmlns="" xmlns:a16="http://schemas.microsoft.com/office/drawing/2014/main" val="10010"/>
                  </a:ext>
                </a:extLst>
              </a:tr>
              <a:tr h="250880">
                <a:tc>
                  <a:txBody>
                    <a:bodyPr/>
                    <a:lstStyle/>
                    <a:p>
                      <a:pPr algn="ctr" fontAlgn="t"/>
                      <a:endParaRPr lang="en-US" sz="1200" b="0" i="0" u="none" strike="noStrike" dirty="0">
                        <a:effectLst/>
                        <a:latin typeface="Times New Roman" panose="02020603050405020304" pitchFamily="18" charset="0"/>
                        <a:cs typeface="Times New Roman" panose="02020603050405020304" pitchFamily="18" charset="0"/>
                      </a:endParaRPr>
                    </a:p>
                  </a:txBody>
                  <a:tcPr marL="2729" marR="2729" marT="2729" marB="0" anchor="ctr"/>
                </a:tc>
                <a:tc>
                  <a:txBody>
                    <a:bodyPr/>
                    <a:lstStyle/>
                    <a:p>
                      <a:pPr algn="ctr" fontAlgn="t"/>
                      <a:r>
                        <a:rPr lang="en-US" sz="1100" b="1" i="0" u="none" strike="noStrike" dirty="0">
                          <a:effectLst/>
                          <a:latin typeface="Times New Roman" panose="02020603050405020304" pitchFamily="18" charset="0"/>
                          <a:cs typeface="Times New Roman" panose="02020603050405020304" pitchFamily="18" charset="0"/>
                        </a:rPr>
                        <a:t>B</a:t>
                      </a:r>
                    </a:p>
                  </a:txBody>
                  <a:tcPr marL="2729" marR="2729" marT="2729" marB="0" anchor="ctr"/>
                </a:tc>
                <a:tc>
                  <a:txBody>
                    <a:bodyPr/>
                    <a:lstStyle/>
                    <a:p>
                      <a:pPr algn="just" fontAlgn="t"/>
                      <a:r>
                        <a:rPr lang="en-US" sz="1100" b="1" i="0" u="none" strike="noStrike" dirty="0">
                          <a:effectLst/>
                          <a:latin typeface="Times New Roman" panose="02020603050405020304" pitchFamily="18" charset="0"/>
                          <a:cs typeface="Times New Roman" panose="02020603050405020304" pitchFamily="18" charset="0"/>
                        </a:rPr>
                        <a:t>Charsadda Irrigation Division Charsadda</a:t>
                      </a:r>
                    </a:p>
                  </a:txBody>
                  <a:tcPr marL="2729" marR="2729" marT="2729" marB="0" anchor="ctr"/>
                </a:tc>
                <a:tc>
                  <a:txBody>
                    <a:bodyPr/>
                    <a:lstStyle/>
                    <a:p>
                      <a:pPr algn="ctr" fontAlgn="ctr"/>
                      <a:endParaRPr lang="en-US" sz="1200" b="0" i="0" u="none" strike="noStrike" dirty="0">
                        <a:effectLst/>
                        <a:latin typeface="Times New Roman" panose="02020603050405020304" pitchFamily="18" charset="0"/>
                        <a:cs typeface="Times New Roman" panose="02020603050405020304" pitchFamily="18" charset="0"/>
                      </a:endParaRPr>
                    </a:p>
                  </a:txBody>
                  <a:tcPr marL="2729" marR="2729" marT="2729" marB="0" anchor="ctr"/>
                </a:tc>
                <a:tc>
                  <a:txBody>
                    <a:bodyPr/>
                    <a:lstStyle/>
                    <a:p>
                      <a:pPr marL="0" algn="ctr" defTabSz="3413730" rtl="0" eaLnBrk="1" fontAlgn="ctr" latinLnBrk="0" hangingPunct="1"/>
                      <a:endParaRPr lang="en-US" sz="1100" b="1" i="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2729" marR="2729" marT="2729" marB="0" anchor="ctr"/>
                </a:tc>
                <a:tc>
                  <a:txBody>
                    <a:bodyPr/>
                    <a:lstStyle/>
                    <a:p>
                      <a:pPr marL="0" algn="ctr" defTabSz="3413730" rtl="0" eaLnBrk="1" fontAlgn="ctr" latinLnBrk="0" hangingPunct="1"/>
                      <a:endParaRPr lang="en-US" sz="1100" b="1" i="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2729" marR="2729" marT="2729" marB="0" anchor="ctr"/>
                </a:tc>
                <a:tc>
                  <a:txBody>
                    <a:bodyPr/>
                    <a:lstStyle/>
                    <a:p>
                      <a:pPr algn="ctr" fontAlgn="ctr"/>
                      <a:endParaRPr lang="en-US" sz="1200" b="0" i="0" u="none" strike="noStrike" dirty="0">
                        <a:effectLst/>
                        <a:latin typeface="Times New Roman" panose="02020603050405020304" pitchFamily="18" charset="0"/>
                        <a:cs typeface="Times New Roman" panose="02020603050405020304" pitchFamily="18" charset="0"/>
                      </a:endParaRPr>
                    </a:p>
                  </a:txBody>
                  <a:tcPr marL="2729" marR="2729" marT="2729" marB="0" anchor="ctr"/>
                </a:tc>
                <a:tc>
                  <a:txBody>
                    <a:bodyPr/>
                    <a:lstStyle/>
                    <a:p>
                      <a:pPr algn="ctr" fontAlgn="ctr"/>
                      <a:endParaRPr lang="en-US" sz="1200" b="0" i="0" u="none" strike="noStrike" dirty="0">
                        <a:effectLst/>
                        <a:latin typeface="Times New Roman" panose="02020603050405020304" pitchFamily="18" charset="0"/>
                        <a:cs typeface="Times New Roman" panose="02020603050405020304" pitchFamily="18" charset="0"/>
                      </a:endParaRPr>
                    </a:p>
                  </a:txBody>
                  <a:tcPr marL="2729" marR="2729" marT="2729" marB="0" anchor="ctr"/>
                </a:tc>
                <a:tc>
                  <a:txBody>
                    <a:bodyPr/>
                    <a:lstStyle/>
                    <a:p>
                      <a:pPr algn="ctr" fontAlgn="ctr"/>
                      <a:endParaRPr lang="en-US" sz="1200" b="0" i="0" u="none" strike="noStrike" dirty="0">
                        <a:effectLst/>
                        <a:latin typeface="Times New Roman" panose="02020603050405020304" pitchFamily="18" charset="0"/>
                        <a:cs typeface="Times New Roman" panose="02020603050405020304" pitchFamily="18" charset="0"/>
                      </a:endParaRPr>
                    </a:p>
                  </a:txBody>
                  <a:tcPr marL="2729" marR="2729" marT="2729" marB="0" anchor="ctr"/>
                </a:tc>
                <a:extLst>
                  <a:ext uri="{0D108BD9-81ED-4DB2-BD59-A6C34878D82A}">
                    <a16:rowId xmlns="" xmlns:a16="http://schemas.microsoft.com/office/drawing/2014/main" val="10011"/>
                  </a:ext>
                </a:extLst>
              </a:tr>
              <a:tr h="443600">
                <a:tc>
                  <a:txBody>
                    <a:bodyPr/>
                    <a:lstStyle/>
                    <a:p>
                      <a:pPr algn="ctr" fontAlgn="t"/>
                      <a:r>
                        <a:rPr lang="en-US" sz="1200" b="0" i="0" u="none" strike="noStrike" dirty="0">
                          <a:effectLst/>
                          <a:latin typeface="Times New Roman" panose="02020603050405020304" pitchFamily="18" charset="0"/>
                          <a:cs typeface="Times New Roman" panose="02020603050405020304" pitchFamily="18" charset="0"/>
                        </a:rPr>
                        <a:t>7</a:t>
                      </a:r>
                    </a:p>
                  </a:txBody>
                  <a:tcPr marL="2729" marR="2729" marT="2729" marB="0" anchor="ctr"/>
                </a:tc>
                <a:tc>
                  <a:txBody>
                    <a:bodyPr/>
                    <a:lstStyle/>
                    <a:p>
                      <a:pPr algn="ctr" fontAlgn="t"/>
                      <a:endParaRPr lang="en-US" sz="1200" b="0" i="0" u="none" strike="noStrike" dirty="0">
                        <a:effectLst/>
                        <a:latin typeface="Times New Roman" panose="02020603050405020304" pitchFamily="18" charset="0"/>
                        <a:cs typeface="Times New Roman" panose="02020603050405020304" pitchFamily="18" charset="0"/>
                      </a:endParaRPr>
                    </a:p>
                  </a:txBody>
                  <a:tcPr marL="2729" marR="2729" marT="2729" marB="0" anchor="ctr"/>
                </a:tc>
                <a:tc>
                  <a:txBody>
                    <a:bodyPr/>
                    <a:lstStyle/>
                    <a:p>
                      <a:pPr algn="just" fontAlgn="t"/>
                      <a:r>
                        <a:rPr lang="en-US" sz="1000" u="none" strike="noStrike" kern="1200" dirty="0">
                          <a:solidFill>
                            <a:schemeClr val="tx1"/>
                          </a:solidFill>
                          <a:effectLst/>
                          <a:latin typeface="Times New Roman" panose="02020603050405020304" pitchFamily="18" charset="0"/>
                          <a:ea typeface="+mn-ea"/>
                          <a:cs typeface="Times New Roman" panose="02020603050405020304" pitchFamily="18" charset="0"/>
                        </a:rPr>
                        <a:t>140526 - Construction of Flood Embankment from Kheshki to Nowshera Kalan on Left Side of Kabul River, District Nowshera</a:t>
                      </a:r>
                    </a:p>
                  </a:txBody>
                  <a:tcPr marL="2729" marR="2729" marT="2729" marB="0" anchor="ctr"/>
                </a:tc>
                <a:tc>
                  <a:txBody>
                    <a:bodyPr/>
                    <a:lstStyle/>
                    <a:p>
                      <a:pPr algn="ctr" fontAlgn="ctr"/>
                      <a:r>
                        <a:rPr lang="en-US" sz="1200" b="0" i="0" u="none" strike="noStrike" dirty="0">
                          <a:effectLst/>
                          <a:latin typeface="Times New Roman" panose="02020603050405020304" pitchFamily="18" charset="0"/>
                          <a:cs typeface="Times New Roman" panose="02020603050405020304" pitchFamily="18" charset="0"/>
                        </a:rPr>
                        <a:t>1396.438</a:t>
                      </a:r>
                    </a:p>
                  </a:txBody>
                  <a:tcPr marL="2729" marR="2729" marT="2729" marB="0" anchor="ctr"/>
                </a:tc>
                <a:tc>
                  <a:txBody>
                    <a:bodyPr/>
                    <a:lstStyle/>
                    <a:p>
                      <a:pPr algn="ctr" fontAlgn="ctr"/>
                      <a:r>
                        <a:rPr lang="en-US" sz="1200" b="0" i="0" u="none" strike="noStrike" dirty="0">
                          <a:effectLst/>
                          <a:latin typeface="Times New Roman" panose="02020603050405020304" pitchFamily="18" charset="0"/>
                          <a:cs typeface="Times New Roman" panose="02020603050405020304" pitchFamily="18" charset="0"/>
                        </a:rPr>
                        <a:t>9.14</a:t>
                      </a:r>
                    </a:p>
                  </a:txBody>
                  <a:tcPr marL="2729" marR="2729" marT="2729" marB="0" anchor="ctr"/>
                </a:tc>
                <a:tc>
                  <a:txBody>
                    <a:bodyPr/>
                    <a:lstStyle/>
                    <a:p>
                      <a:pPr algn="ctr" fontAlgn="ctr"/>
                      <a:r>
                        <a:rPr lang="en-US" sz="1000" b="0" i="0" u="none" strike="noStrike">
                          <a:effectLst/>
                          <a:latin typeface="Times New Roman" panose="02020603050405020304" pitchFamily="18" charset="0"/>
                          <a:cs typeface="Times New Roman" panose="02020603050405020304" pitchFamily="18" charset="0"/>
                        </a:rPr>
                        <a:t>100%</a:t>
                      </a:r>
                      <a:endParaRPr lang="en-US" sz="1000" b="0" i="0" u="none" strike="noStrike" dirty="0">
                        <a:effectLst/>
                        <a:latin typeface="Times New Roman" panose="02020603050405020304" pitchFamily="18" charset="0"/>
                        <a:cs typeface="Times New Roman" panose="02020603050405020304" pitchFamily="18" charset="0"/>
                      </a:endParaRPr>
                    </a:p>
                  </a:txBody>
                  <a:tcPr marL="2729" marR="2729" marT="2729" marB="0" anchor="ctr"/>
                </a:tc>
                <a:tc>
                  <a:txBody>
                    <a:bodyPr/>
                    <a:lstStyle/>
                    <a:p>
                      <a:pPr algn="ctr" fontAlgn="ctr"/>
                      <a:r>
                        <a:rPr lang="en-US" sz="1200" b="0" i="0" u="none" strike="noStrike" dirty="0">
                          <a:effectLst/>
                          <a:latin typeface="Times New Roman" panose="02020603050405020304" pitchFamily="18" charset="0"/>
                          <a:cs typeface="Times New Roman" panose="02020603050405020304" pitchFamily="18" charset="0"/>
                        </a:rPr>
                        <a:t>1396.438</a:t>
                      </a:r>
                    </a:p>
                  </a:txBody>
                  <a:tcPr marL="2729" marR="2729" marT="2729" marB="0" anchor="ctr"/>
                </a:tc>
                <a:tc>
                  <a:txBody>
                    <a:bodyPr/>
                    <a:lstStyle/>
                    <a:p>
                      <a:pPr algn="ctr" fontAlgn="ctr"/>
                      <a:r>
                        <a:rPr lang="en-US" sz="1200" b="0" i="0" u="none" strike="noStrike" dirty="0">
                          <a:effectLst/>
                          <a:latin typeface="Times New Roman" panose="02020603050405020304" pitchFamily="18" charset="0"/>
                          <a:cs typeface="Times New Roman" panose="02020603050405020304" pitchFamily="18" charset="0"/>
                        </a:rPr>
                        <a:t>-</a:t>
                      </a:r>
                    </a:p>
                  </a:txBody>
                  <a:tcPr marL="2729" marR="2729" marT="2729" marB="0" anchor="ctr"/>
                </a:tc>
                <a:tc>
                  <a:txBody>
                    <a:bodyPr/>
                    <a:lstStyle/>
                    <a:p>
                      <a:pPr algn="ctr" fontAlgn="ctr"/>
                      <a:r>
                        <a:rPr lang="en-US" sz="1000" b="0" i="0" u="none" strike="noStrike">
                          <a:effectLst/>
                          <a:latin typeface="Times New Roman" panose="02020603050405020304" pitchFamily="18" charset="0"/>
                          <a:cs typeface="Times New Roman" panose="02020603050405020304" pitchFamily="18" charset="0"/>
                        </a:rPr>
                        <a:t>Completed</a:t>
                      </a:r>
                      <a:endParaRPr lang="en-US" sz="1000" b="0" i="0" u="none" strike="noStrike" dirty="0">
                        <a:effectLst/>
                        <a:latin typeface="Times New Roman" panose="02020603050405020304" pitchFamily="18" charset="0"/>
                        <a:cs typeface="Times New Roman" panose="02020603050405020304" pitchFamily="18" charset="0"/>
                      </a:endParaRPr>
                    </a:p>
                  </a:txBody>
                  <a:tcPr marL="2729" marR="2729" marT="2729" marB="0" anchor="ctr"/>
                </a:tc>
                <a:extLst>
                  <a:ext uri="{0D108BD9-81ED-4DB2-BD59-A6C34878D82A}">
                    <a16:rowId xmlns="" xmlns:a16="http://schemas.microsoft.com/office/drawing/2014/main" val="10012"/>
                  </a:ext>
                </a:extLst>
              </a:tr>
              <a:tr h="480060">
                <a:tc>
                  <a:txBody>
                    <a:bodyPr/>
                    <a:lstStyle/>
                    <a:p>
                      <a:pPr algn="ctr" fontAlgn="t"/>
                      <a:r>
                        <a:rPr lang="en-US" sz="1200" b="0" i="0" u="none" strike="noStrike" dirty="0">
                          <a:effectLst/>
                          <a:latin typeface="Times New Roman" panose="02020603050405020304" pitchFamily="18" charset="0"/>
                          <a:cs typeface="Times New Roman" panose="02020603050405020304" pitchFamily="18" charset="0"/>
                        </a:rPr>
                        <a:t>8</a:t>
                      </a:r>
                    </a:p>
                  </a:txBody>
                  <a:tcPr marL="2729" marR="2729" marT="2729" marB="0" anchor="ctr"/>
                </a:tc>
                <a:tc>
                  <a:txBody>
                    <a:bodyPr/>
                    <a:lstStyle/>
                    <a:p>
                      <a:pPr algn="ctr" fontAlgn="t"/>
                      <a:endParaRPr lang="en-US" sz="1200" b="0" i="0" u="none" strike="noStrike" dirty="0">
                        <a:effectLst/>
                        <a:latin typeface="Times New Roman" panose="02020603050405020304" pitchFamily="18" charset="0"/>
                        <a:cs typeface="Times New Roman" panose="02020603050405020304" pitchFamily="18" charset="0"/>
                      </a:endParaRPr>
                    </a:p>
                  </a:txBody>
                  <a:tcPr marL="2729" marR="2729" marT="2729" marB="0" anchor="ctr"/>
                </a:tc>
                <a:tc>
                  <a:txBody>
                    <a:bodyPr/>
                    <a:lstStyle/>
                    <a:p>
                      <a:pPr marL="0" algn="just" defTabSz="3413730" rtl="0" eaLnBrk="1" fontAlgn="t" latinLnBrk="0" hangingPunct="1"/>
                      <a:r>
                        <a:rPr lang="en-US" sz="1000" u="none" strike="noStrike" kern="1200" dirty="0">
                          <a:solidFill>
                            <a:schemeClr val="tx1"/>
                          </a:solidFill>
                          <a:effectLst/>
                          <a:latin typeface="Times New Roman" panose="02020603050405020304" pitchFamily="18" charset="0"/>
                          <a:ea typeface="+mn-ea"/>
                          <a:cs typeface="Times New Roman" panose="02020603050405020304" pitchFamily="18" charset="0"/>
                        </a:rPr>
                        <a:t>150715 - Construction of Protection Structures on L/S of Kabul River U/S and D/S Nowshera Mardan Road Bridge, District Nowshera</a:t>
                      </a:r>
                    </a:p>
                  </a:txBody>
                  <a:tcPr marL="2729" marR="2729" marT="2729" marB="0" anchor="ctr"/>
                </a:tc>
                <a:tc>
                  <a:txBody>
                    <a:bodyPr/>
                    <a:lstStyle/>
                    <a:p>
                      <a:pPr algn="ctr" fontAlgn="ctr"/>
                      <a:r>
                        <a:rPr lang="en-US" sz="1200" b="0" i="0" u="none" strike="noStrike" dirty="0">
                          <a:effectLst/>
                          <a:latin typeface="Times New Roman" panose="02020603050405020304" pitchFamily="18" charset="0"/>
                          <a:cs typeface="Times New Roman" panose="02020603050405020304" pitchFamily="18" charset="0"/>
                        </a:rPr>
                        <a:t>1138.352</a:t>
                      </a:r>
                    </a:p>
                  </a:txBody>
                  <a:tcPr marL="2729" marR="2729" marT="2729" marB="0" anchor="ctr"/>
                </a:tc>
                <a:tc>
                  <a:txBody>
                    <a:bodyPr/>
                    <a:lstStyle/>
                    <a:p>
                      <a:pPr algn="ctr" fontAlgn="ctr"/>
                      <a:r>
                        <a:rPr lang="en-US" sz="1200" b="0" i="0" u="none" strike="noStrike" dirty="0">
                          <a:effectLst/>
                          <a:latin typeface="Times New Roman" panose="02020603050405020304" pitchFamily="18" charset="0"/>
                          <a:cs typeface="Times New Roman" panose="02020603050405020304" pitchFamily="18" charset="0"/>
                        </a:rPr>
                        <a:t>5.36</a:t>
                      </a:r>
                    </a:p>
                  </a:txBody>
                  <a:tcPr marL="2729" marR="2729" marT="2729" marB="0" anchor="ctr"/>
                </a:tc>
                <a:tc>
                  <a:txBody>
                    <a:bodyPr/>
                    <a:lstStyle/>
                    <a:p>
                      <a:pPr algn="ctr" fontAlgn="ctr"/>
                      <a:r>
                        <a:rPr lang="en-US" sz="1000" b="0" i="0" u="none" strike="noStrike" dirty="0">
                          <a:effectLst/>
                          <a:latin typeface="Times New Roman" panose="02020603050405020304" pitchFamily="18" charset="0"/>
                          <a:cs typeface="Times New Roman" panose="02020603050405020304" pitchFamily="18" charset="0"/>
                        </a:rPr>
                        <a:t>100%</a:t>
                      </a:r>
                    </a:p>
                  </a:txBody>
                  <a:tcPr marL="2729" marR="2729" marT="2729" marB="0" anchor="ctr"/>
                </a:tc>
                <a:tc>
                  <a:txBody>
                    <a:bodyPr/>
                    <a:lstStyle/>
                    <a:p>
                      <a:pPr algn="ctr" fontAlgn="ctr"/>
                      <a:r>
                        <a:rPr lang="en-US" sz="1200" b="0" i="0" u="none" strike="noStrike" dirty="0">
                          <a:effectLst/>
                          <a:latin typeface="Times New Roman" panose="02020603050405020304" pitchFamily="18" charset="0"/>
                          <a:cs typeface="Times New Roman" panose="02020603050405020304" pitchFamily="18" charset="0"/>
                        </a:rPr>
                        <a:t>1138.352</a:t>
                      </a:r>
                    </a:p>
                  </a:txBody>
                  <a:tcPr marL="2729" marR="2729" marT="2729" marB="0" anchor="ctr"/>
                </a:tc>
                <a:tc>
                  <a:txBody>
                    <a:bodyPr/>
                    <a:lstStyle/>
                    <a:p>
                      <a:pPr algn="ctr" fontAlgn="ctr"/>
                      <a:r>
                        <a:rPr lang="en-US" sz="1200" b="0" i="0" u="none" strike="noStrike" dirty="0">
                          <a:effectLst/>
                          <a:latin typeface="Times New Roman" panose="02020603050405020304" pitchFamily="18" charset="0"/>
                          <a:cs typeface="Times New Roman" panose="02020603050405020304" pitchFamily="18" charset="0"/>
                        </a:rPr>
                        <a:t>-</a:t>
                      </a:r>
                    </a:p>
                  </a:txBody>
                  <a:tcPr marL="2729" marR="2729" marT="2729" marB="0" anchor="ctr"/>
                </a:tc>
                <a:tc>
                  <a:txBody>
                    <a:bodyPr/>
                    <a:lstStyle/>
                    <a:p>
                      <a:pPr algn="ctr" fontAlgn="ctr"/>
                      <a:r>
                        <a:rPr lang="en-US" sz="1000" b="0" i="0" u="none" strike="noStrike" dirty="0">
                          <a:effectLst/>
                          <a:latin typeface="Times New Roman" panose="02020603050405020304" pitchFamily="18" charset="0"/>
                          <a:cs typeface="Times New Roman" panose="02020603050405020304" pitchFamily="18" charset="0"/>
                        </a:rPr>
                        <a:t>Completed</a:t>
                      </a:r>
                    </a:p>
                  </a:txBody>
                  <a:tcPr marL="2729" marR="2729" marT="2729" marB="0" anchor="ctr"/>
                </a:tc>
                <a:extLst>
                  <a:ext uri="{0D108BD9-81ED-4DB2-BD59-A6C34878D82A}">
                    <a16:rowId xmlns="" xmlns:a16="http://schemas.microsoft.com/office/drawing/2014/main" val="10013"/>
                  </a:ext>
                </a:extLst>
              </a:tr>
              <a:tr h="480060">
                <a:tc>
                  <a:txBody>
                    <a:bodyPr/>
                    <a:lstStyle/>
                    <a:p>
                      <a:pPr algn="ctr" fontAlgn="t"/>
                      <a:r>
                        <a:rPr lang="en-US" sz="1200" b="0" i="0" u="none" strike="noStrike" dirty="0">
                          <a:effectLst/>
                          <a:latin typeface="Times New Roman" panose="02020603050405020304" pitchFamily="18" charset="0"/>
                          <a:cs typeface="Times New Roman" panose="02020603050405020304" pitchFamily="18" charset="0"/>
                        </a:rPr>
                        <a:t>9</a:t>
                      </a:r>
                    </a:p>
                  </a:txBody>
                  <a:tcPr marL="2729" marR="2729" marT="2729" marB="0" anchor="ctr"/>
                </a:tc>
                <a:tc>
                  <a:txBody>
                    <a:bodyPr/>
                    <a:lstStyle/>
                    <a:p>
                      <a:pPr algn="ctr" fontAlgn="t"/>
                      <a:r>
                        <a:rPr lang="en-US" sz="1200" b="0" i="0" u="none" strike="noStrike" dirty="0">
                          <a:effectLst/>
                          <a:latin typeface="Times New Roman" panose="02020603050405020304" pitchFamily="18" charset="0"/>
                          <a:cs typeface="Times New Roman" panose="02020603050405020304" pitchFamily="18" charset="0"/>
                        </a:rPr>
                        <a:t>1378</a:t>
                      </a:r>
                    </a:p>
                  </a:txBody>
                  <a:tcPr marL="2729" marR="2729" marT="2729" marB="0" anchor="ctr"/>
                </a:tc>
                <a:tc>
                  <a:txBody>
                    <a:bodyPr/>
                    <a:lstStyle/>
                    <a:p>
                      <a:pPr marL="0" algn="just" defTabSz="3413730" rtl="0" eaLnBrk="1" fontAlgn="t" latinLnBrk="0" hangingPunct="1"/>
                      <a:r>
                        <a:rPr lang="en-US" sz="1000" u="none" strike="noStrike" kern="1200" dirty="0">
                          <a:solidFill>
                            <a:schemeClr val="tx1"/>
                          </a:solidFill>
                          <a:effectLst/>
                          <a:latin typeface="Times New Roman" panose="02020603050405020304" pitchFamily="18" charset="0"/>
                          <a:ea typeface="+mn-ea"/>
                          <a:cs typeface="Times New Roman" panose="02020603050405020304" pitchFamily="18" charset="0"/>
                        </a:rPr>
                        <a:t>170664 - Construction of Flood Embankment from Kheshki village to Motor way Bridge L/S Kabul River District Nowshera/Charsadda (Reach-1)</a:t>
                      </a:r>
                    </a:p>
                  </a:txBody>
                  <a:tcPr marL="2729" marR="2729" marT="2729" marB="0" anchor="ctr"/>
                </a:tc>
                <a:tc>
                  <a:txBody>
                    <a:bodyPr/>
                    <a:lstStyle/>
                    <a:p>
                      <a:pPr algn="ctr" fontAlgn="ctr"/>
                      <a:r>
                        <a:rPr lang="en-US" sz="1200" b="0" i="0" u="none" strike="noStrike" dirty="0">
                          <a:effectLst/>
                          <a:latin typeface="Times New Roman" panose="02020603050405020304" pitchFamily="18" charset="0"/>
                          <a:cs typeface="Times New Roman" panose="02020603050405020304" pitchFamily="18" charset="0"/>
                        </a:rPr>
                        <a:t>1512.89</a:t>
                      </a:r>
                    </a:p>
                  </a:txBody>
                  <a:tcPr marL="2729" marR="2729" marT="2729" marB="0" anchor="ctr"/>
                </a:tc>
                <a:tc>
                  <a:txBody>
                    <a:bodyPr/>
                    <a:lstStyle/>
                    <a:p>
                      <a:pPr algn="ctr" fontAlgn="ctr"/>
                      <a:r>
                        <a:rPr lang="en-US" sz="1200" b="0" i="0" u="none" strike="noStrike" dirty="0">
                          <a:effectLst/>
                          <a:latin typeface="Times New Roman" panose="02020603050405020304" pitchFamily="18" charset="0"/>
                          <a:cs typeface="Times New Roman" panose="02020603050405020304" pitchFamily="18" charset="0"/>
                        </a:rPr>
                        <a:t>6.85</a:t>
                      </a:r>
                    </a:p>
                  </a:txBody>
                  <a:tcPr marL="2729" marR="2729" marT="2729" marB="0" anchor="ctr"/>
                </a:tc>
                <a:tc>
                  <a:txBody>
                    <a:bodyPr/>
                    <a:lstStyle/>
                    <a:p>
                      <a:pPr algn="ctr" fontAlgn="ctr"/>
                      <a:r>
                        <a:rPr lang="en-US" sz="1000" b="0" i="0" u="none" strike="noStrike" dirty="0">
                          <a:effectLst/>
                          <a:latin typeface="Times New Roman" panose="02020603050405020304" pitchFamily="18" charset="0"/>
                          <a:cs typeface="Times New Roman" panose="02020603050405020304" pitchFamily="18" charset="0"/>
                        </a:rPr>
                        <a:t>80%</a:t>
                      </a:r>
                    </a:p>
                  </a:txBody>
                  <a:tcPr marL="2729" marR="2729" marT="2729" marB="0" anchor="ctr"/>
                </a:tc>
                <a:tc>
                  <a:txBody>
                    <a:bodyPr/>
                    <a:lstStyle/>
                    <a:p>
                      <a:pPr algn="ctr" fontAlgn="ctr"/>
                      <a:r>
                        <a:rPr lang="en-US" sz="1200" b="0" i="0" u="none" strike="noStrike" dirty="0">
                          <a:effectLst/>
                          <a:latin typeface="Times New Roman" panose="02020603050405020304" pitchFamily="18" charset="0"/>
                          <a:cs typeface="Times New Roman" panose="02020603050405020304" pitchFamily="18" charset="0"/>
                        </a:rPr>
                        <a:t>1207.277</a:t>
                      </a:r>
                    </a:p>
                  </a:txBody>
                  <a:tcPr marL="2729" marR="2729" marT="2729" marB="0" anchor="ctr"/>
                </a:tc>
                <a:tc>
                  <a:txBody>
                    <a:bodyPr/>
                    <a:lstStyle/>
                    <a:p>
                      <a:pPr algn="ctr" fontAlgn="ctr"/>
                      <a:r>
                        <a:rPr lang="en-US" sz="1200" b="0" i="0" u="none" strike="noStrike" dirty="0">
                          <a:effectLst/>
                          <a:latin typeface="Times New Roman" panose="02020603050405020304" pitchFamily="18" charset="0"/>
                          <a:cs typeface="Times New Roman" panose="02020603050405020304" pitchFamily="18" charset="0"/>
                        </a:rPr>
                        <a:t>305.613</a:t>
                      </a:r>
                    </a:p>
                  </a:txBody>
                  <a:tcPr marL="2729" marR="2729" marT="2729" marB="0" anchor="ctr"/>
                </a:tc>
                <a:tc>
                  <a:txBody>
                    <a:bodyPr/>
                    <a:lstStyle/>
                    <a:p>
                      <a:pPr algn="ctr" fontAlgn="ctr"/>
                      <a:r>
                        <a:rPr lang="en-US" sz="1200" b="0" i="0" u="none" strike="noStrike" dirty="0">
                          <a:effectLst/>
                          <a:latin typeface="Times New Roman" panose="02020603050405020304" pitchFamily="18" charset="0"/>
                          <a:cs typeface="Times New Roman" panose="02020603050405020304" pitchFamily="18" charset="0"/>
                        </a:rPr>
                        <a:t>In</a:t>
                      </a:r>
                      <a:r>
                        <a:rPr lang="en-US" sz="1200" b="0" i="0" u="none" strike="noStrike" baseline="0" dirty="0">
                          <a:effectLst/>
                          <a:latin typeface="Times New Roman" panose="02020603050405020304" pitchFamily="18" charset="0"/>
                          <a:cs typeface="Times New Roman" panose="02020603050405020304" pitchFamily="18" charset="0"/>
                        </a:rPr>
                        <a:t> Progress</a:t>
                      </a:r>
                      <a:endParaRPr lang="en-US" sz="1200" b="0" i="0" u="none" strike="noStrike" dirty="0">
                        <a:effectLst/>
                        <a:latin typeface="Times New Roman" panose="02020603050405020304" pitchFamily="18" charset="0"/>
                        <a:cs typeface="Times New Roman" panose="02020603050405020304" pitchFamily="18" charset="0"/>
                      </a:endParaRPr>
                    </a:p>
                  </a:txBody>
                  <a:tcPr marL="2729" marR="2729" marT="2729" marB="0" anchor="ctr"/>
                </a:tc>
                <a:extLst>
                  <a:ext uri="{0D108BD9-81ED-4DB2-BD59-A6C34878D82A}">
                    <a16:rowId xmlns="" xmlns:a16="http://schemas.microsoft.com/office/drawing/2014/main" val="10014"/>
                  </a:ext>
                </a:extLst>
              </a:tr>
              <a:tr h="203046">
                <a:tc>
                  <a:txBody>
                    <a:bodyPr/>
                    <a:lstStyle/>
                    <a:p>
                      <a:pPr algn="ctr" fontAlgn="t"/>
                      <a:r>
                        <a:rPr lang="en-US" sz="500" u="none" strike="noStrike">
                          <a:effectLst/>
                          <a:latin typeface="Times New Roman" panose="02020603050405020304" pitchFamily="18" charset="0"/>
                          <a:cs typeface="Times New Roman" panose="02020603050405020304" pitchFamily="18" charset="0"/>
                        </a:rPr>
                        <a:t> </a:t>
                      </a:r>
                      <a:endParaRPr lang="en-US" sz="500" b="0" i="0" u="none" strike="noStrike">
                        <a:effectLst/>
                        <a:latin typeface="Times New Roman" panose="02020603050405020304" pitchFamily="18" charset="0"/>
                        <a:cs typeface="Times New Roman" panose="02020603050405020304" pitchFamily="18" charset="0"/>
                      </a:endParaRPr>
                    </a:p>
                  </a:txBody>
                  <a:tcPr marL="2729" marR="2729" marT="2729" marB="0"/>
                </a:tc>
                <a:tc>
                  <a:txBody>
                    <a:bodyPr/>
                    <a:lstStyle/>
                    <a:p>
                      <a:pPr algn="ctr" fontAlgn="t"/>
                      <a:r>
                        <a:rPr lang="en-US" sz="500" u="none" strike="noStrike" dirty="0">
                          <a:effectLst/>
                          <a:latin typeface="Times New Roman" panose="02020603050405020304" pitchFamily="18" charset="0"/>
                          <a:cs typeface="Times New Roman" panose="02020603050405020304" pitchFamily="18" charset="0"/>
                        </a:rPr>
                        <a:t> </a:t>
                      </a:r>
                      <a:endParaRPr lang="en-US" sz="500" b="0" i="0" u="none" strike="noStrike" dirty="0">
                        <a:effectLst/>
                        <a:latin typeface="Times New Roman" panose="02020603050405020304" pitchFamily="18" charset="0"/>
                        <a:cs typeface="Times New Roman" panose="02020603050405020304" pitchFamily="18" charset="0"/>
                      </a:endParaRPr>
                    </a:p>
                  </a:txBody>
                  <a:tcPr marL="2729" marR="2729" marT="2729" marB="0" anchor="ctr"/>
                </a:tc>
                <a:tc>
                  <a:txBody>
                    <a:bodyPr/>
                    <a:lstStyle/>
                    <a:p>
                      <a:pPr algn="r" fontAlgn="ctr"/>
                      <a:r>
                        <a:rPr lang="en-US" sz="1100" b="1" u="none" strike="noStrike" dirty="0">
                          <a:effectLst/>
                          <a:latin typeface="Times New Roman" panose="02020603050405020304" pitchFamily="18" charset="0"/>
                          <a:cs typeface="Times New Roman" panose="02020603050405020304" pitchFamily="18" charset="0"/>
                        </a:rPr>
                        <a:t>Total B:-</a:t>
                      </a:r>
                      <a:endParaRPr lang="en-US" sz="1100" b="1" i="0" u="none" strike="noStrike" dirty="0">
                        <a:effectLst/>
                        <a:latin typeface="Times New Roman" panose="02020603050405020304" pitchFamily="18" charset="0"/>
                        <a:cs typeface="Times New Roman" panose="02020603050405020304" pitchFamily="18" charset="0"/>
                      </a:endParaRPr>
                    </a:p>
                  </a:txBody>
                  <a:tcPr marL="2729" marR="2729" marT="2729" marB="0" anchor="ctr"/>
                </a:tc>
                <a:tc>
                  <a:txBody>
                    <a:bodyPr/>
                    <a:lstStyle/>
                    <a:p>
                      <a:pPr algn="ctr" fontAlgn="ctr"/>
                      <a:r>
                        <a:rPr lang="en-US" sz="1100" b="1" u="none" strike="noStrike" dirty="0">
                          <a:effectLst/>
                          <a:latin typeface="Times New Roman" panose="02020603050405020304" pitchFamily="18" charset="0"/>
                          <a:cs typeface="Times New Roman" panose="02020603050405020304" pitchFamily="18" charset="0"/>
                        </a:rPr>
                        <a:t>4047.68</a:t>
                      </a:r>
                      <a:endParaRPr lang="en-US" sz="1100" b="1" i="0" u="none" strike="noStrike" dirty="0">
                        <a:effectLst/>
                        <a:latin typeface="Times New Roman" panose="02020603050405020304" pitchFamily="18" charset="0"/>
                        <a:cs typeface="Times New Roman" panose="02020603050405020304" pitchFamily="18" charset="0"/>
                      </a:endParaRPr>
                    </a:p>
                  </a:txBody>
                  <a:tcPr marL="2729" marR="2729" marT="2729" marB="0" anchor="ctr"/>
                </a:tc>
                <a:tc>
                  <a:txBody>
                    <a:bodyPr/>
                    <a:lstStyle/>
                    <a:p>
                      <a:pPr algn="ctr" fontAlgn="ctr"/>
                      <a:r>
                        <a:rPr lang="en-US" sz="1100" b="1" i="0" u="none" strike="noStrike" dirty="0">
                          <a:effectLst/>
                          <a:latin typeface="Times New Roman" panose="02020603050405020304" pitchFamily="18" charset="0"/>
                          <a:cs typeface="Times New Roman" panose="02020603050405020304" pitchFamily="18" charset="0"/>
                        </a:rPr>
                        <a:t>21.35</a:t>
                      </a:r>
                    </a:p>
                  </a:txBody>
                  <a:tcPr marL="2729" marR="2729" marT="2729" marB="0" anchor="ctr"/>
                </a:tc>
                <a:tc>
                  <a:txBody>
                    <a:bodyPr/>
                    <a:lstStyle/>
                    <a:p>
                      <a:pPr algn="ctr" fontAlgn="ctr"/>
                      <a:endParaRPr lang="en-US" sz="500" b="0" i="0" u="none" strike="noStrike" dirty="0">
                        <a:effectLst/>
                        <a:latin typeface="Times New Roman" panose="02020603050405020304" pitchFamily="18" charset="0"/>
                        <a:cs typeface="Times New Roman" panose="02020603050405020304" pitchFamily="18" charset="0"/>
                      </a:endParaRPr>
                    </a:p>
                  </a:txBody>
                  <a:tcPr marL="2729" marR="2729" marT="2729" marB="0" anchor="ctr"/>
                </a:tc>
                <a:tc>
                  <a:txBody>
                    <a:bodyPr/>
                    <a:lstStyle/>
                    <a:p>
                      <a:pPr marL="0" algn="ctr" defTabSz="3413730" rtl="0" eaLnBrk="1" fontAlgn="ctr" latinLnBrk="0" hangingPunct="1"/>
                      <a:r>
                        <a:rPr lang="en-US" sz="11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 3742.167</a:t>
                      </a:r>
                    </a:p>
                  </a:txBody>
                  <a:tcPr marL="2729" marR="2729" marT="2729" marB="0" anchor="ctr"/>
                </a:tc>
                <a:tc>
                  <a:txBody>
                    <a:bodyPr/>
                    <a:lstStyle/>
                    <a:p>
                      <a:pPr marL="0" algn="ctr" defTabSz="3413730" rtl="0" eaLnBrk="1" fontAlgn="ctr" latinLnBrk="0" hangingPunct="1"/>
                      <a:r>
                        <a:rPr lang="en-US" sz="11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305.613</a:t>
                      </a:r>
                    </a:p>
                  </a:txBody>
                  <a:tcPr marL="2729" marR="2729" marT="2729" marB="0" anchor="ctr"/>
                </a:tc>
                <a:tc>
                  <a:txBody>
                    <a:bodyPr/>
                    <a:lstStyle/>
                    <a:p>
                      <a:pPr algn="l" fontAlgn="b"/>
                      <a:r>
                        <a:rPr lang="en-US" sz="500" u="none" strike="noStrike" dirty="0">
                          <a:effectLst/>
                          <a:latin typeface="Times New Roman" panose="02020603050405020304" pitchFamily="18" charset="0"/>
                          <a:cs typeface="Times New Roman" panose="02020603050405020304" pitchFamily="18" charset="0"/>
                        </a:rPr>
                        <a:t> </a:t>
                      </a:r>
                      <a:endParaRPr lang="en-US" sz="500" b="0" i="0" u="none" strike="noStrike" dirty="0">
                        <a:effectLst/>
                        <a:latin typeface="Times New Roman" panose="02020603050405020304" pitchFamily="18" charset="0"/>
                        <a:cs typeface="Times New Roman" panose="02020603050405020304" pitchFamily="18" charset="0"/>
                      </a:endParaRPr>
                    </a:p>
                  </a:txBody>
                  <a:tcPr marL="2729" marR="2729" marT="2729" marB="0" anchor="ctr"/>
                </a:tc>
                <a:extLst>
                  <a:ext uri="{0D108BD9-81ED-4DB2-BD59-A6C34878D82A}">
                    <a16:rowId xmlns="" xmlns:a16="http://schemas.microsoft.com/office/drawing/2014/main" val="10009"/>
                  </a:ext>
                </a:extLst>
              </a:tr>
              <a:tr h="203046">
                <a:tc>
                  <a:txBody>
                    <a:bodyPr/>
                    <a:lstStyle/>
                    <a:p>
                      <a:pPr algn="ctr" fontAlgn="t"/>
                      <a:endParaRPr lang="en-US" sz="500" b="0" i="0" u="none" strike="noStrike">
                        <a:effectLst/>
                        <a:latin typeface="Times New Roman" panose="02020603050405020304" pitchFamily="18" charset="0"/>
                        <a:cs typeface="Times New Roman" panose="02020603050405020304" pitchFamily="18" charset="0"/>
                      </a:endParaRPr>
                    </a:p>
                  </a:txBody>
                  <a:tcPr marL="2729" marR="2729" marT="2729" marB="0"/>
                </a:tc>
                <a:tc>
                  <a:txBody>
                    <a:bodyPr/>
                    <a:lstStyle/>
                    <a:p>
                      <a:pPr algn="ctr" fontAlgn="t"/>
                      <a:endParaRPr lang="en-US" sz="500" b="0" i="0" u="none" strike="noStrike" dirty="0">
                        <a:effectLst/>
                        <a:latin typeface="Times New Roman" panose="02020603050405020304" pitchFamily="18" charset="0"/>
                        <a:cs typeface="Times New Roman" panose="02020603050405020304" pitchFamily="18" charset="0"/>
                      </a:endParaRPr>
                    </a:p>
                  </a:txBody>
                  <a:tcPr marL="2729" marR="2729" marT="2729" marB="0" anchor="ctr"/>
                </a:tc>
                <a:tc>
                  <a:txBody>
                    <a:bodyPr/>
                    <a:lstStyle/>
                    <a:p>
                      <a:pPr algn="r" fontAlgn="ctr"/>
                      <a:r>
                        <a:rPr lang="en-US" sz="1100" b="1" i="0" u="none" strike="noStrike" dirty="0" err="1">
                          <a:effectLst/>
                          <a:latin typeface="Times New Roman" panose="02020603050405020304" pitchFamily="18" charset="0"/>
                          <a:cs typeface="Times New Roman" panose="02020603050405020304" pitchFamily="18" charset="0"/>
                        </a:rPr>
                        <a:t>G.Total</a:t>
                      </a:r>
                      <a:r>
                        <a:rPr lang="en-US" sz="1100" b="1" i="0" u="none" strike="noStrike" dirty="0">
                          <a:effectLst/>
                          <a:latin typeface="Times New Roman" panose="02020603050405020304" pitchFamily="18" charset="0"/>
                          <a:cs typeface="Times New Roman" panose="02020603050405020304" pitchFamily="18" charset="0"/>
                        </a:rPr>
                        <a:t>:-</a:t>
                      </a:r>
                    </a:p>
                  </a:txBody>
                  <a:tcPr marL="2729" marR="2729" marT="2729" marB="0" anchor="ctr"/>
                </a:tc>
                <a:tc>
                  <a:txBody>
                    <a:bodyPr/>
                    <a:lstStyle/>
                    <a:p>
                      <a:pPr algn="ctr" fontAlgn="ctr"/>
                      <a:r>
                        <a:rPr lang="en-US" sz="1100" b="1" i="0" u="none" strike="noStrike" dirty="0">
                          <a:effectLst/>
                          <a:latin typeface="Times New Roman" panose="02020603050405020304" pitchFamily="18" charset="0"/>
                          <a:cs typeface="Times New Roman" panose="02020603050405020304" pitchFamily="18" charset="0"/>
                        </a:rPr>
                        <a:t>13346.86</a:t>
                      </a:r>
                    </a:p>
                  </a:txBody>
                  <a:tcPr marL="2729" marR="2729" marT="2729" marB="0" anchor="ctr"/>
                </a:tc>
                <a:tc>
                  <a:txBody>
                    <a:bodyPr/>
                    <a:lstStyle/>
                    <a:p>
                      <a:pPr algn="ctr" fontAlgn="ctr"/>
                      <a:r>
                        <a:rPr lang="en-US" sz="1100" b="1" i="0" u="none" strike="noStrike" dirty="0">
                          <a:effectLst/>
                          <a:latin typeface="Times New Roman" panose="02020603050405020304" pitchFamily="18" charset="0"/>
                          <a:cs typeface="Times New Roman" panose="02020603050405020304" pitchFamily="18" charset="0"/>
                        </a:rPr>
                        <a:t>101.69</a:t>
                      </a:r>
                    </a:p>
                  </a:txBody>
                  <a:tcPr marL="2729" marR="2729" marT="2729" marB="0" anchor="ctr"/>
                </a:tc>
                <a:tc>
                  <a:txBody>
                    <a:bodyPr/>
                    <a:lstStyle/>
                    <a:p>
                      <a:pPr algn="ctr" fontAlgn="ctr"/>
                      <a:endParaRPr lang="en-US" sz="500" b="0" i="0" u="none" strike="noStrike" dirty="0">
                        <a:effectLst/>
                        <a:latin typeface="Times New Roman" panose="02020603050405020304" pitchFamily="18" charset="0"/>
                        <a:cs typeface="Times New Roman" panose="02020603050405020304" pitchFamily="18" charset="0"/>
                      </a:endParaRPr>
                    </a:p>
                  </a:txBody>
                  <a:tcPr marL="2729" marR="2729" marT="2729" marB="0" anchor="ctr"/>
                </a:tc>
                <a:tc>
                  <a:txBody>
                    <a:bodyPr/>
                    <a:lstStyle/>
                    <a:p>
                      <a:pPr marL="0" algn="ctr" defTabSz="3413730" rtl="0" eaLnBrk="1" fontAlgn="ctr" latinLnBrk="0" hangingPunct="1"/>
                      <a:r>
                        <a:rPr lang="en-US" sz="11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12424.066</a:t>
                      </a:r>
                    </a:p>
                  </a:txBody>
                  <a:tcPr marL="2729" marR="2729" marT="2729" marB="0" anchor="ctr"/>
                </a:tc>
                <a:tc>
                  <a:txBody>
                    <a:bodyPr/>
                    <a:lstStyle/>
                    <a:p>
                      <a:pPr marL="0" algn="ctr" defTabSz="3413730" rtl="0" eaLnBrk="1" fontAlgn="ctr" latinLnBrk="0" hangingPunct="1"/>
                      <a:r>
                        <a:rPr lang="en-US" sz="11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922.894</a:t>
                      </a:r>
                    </a:p>
                  </a:txBody>
                  <a:tcPr marL="2729" marR="2729" marT="2729" marB="0" anchor="ctr"/>
                </a:tc>
                <a:tc>
                  <a:txBody>
                    <a:bodyPr/>
                    <a:lstStyle/>
                    <a:p>
                      <a:pPr algn="l" fontAlgn="b"/>
                      <a:endParaRPr lang="en-US" sz="500" b="0" i="0" u="none" strike="noStrike" dirty="0">
                        <a:effectLst/>
                        <a:latin typeface="Times New Roman" panose="02020603050405020304" pitchFamily="18" charset="0"/>
                        <a:cs typeface="Times New Roman" panose="02020603050405020304" pitchFamily="18" charset="0"/>
                      </a:endParaRPr>
                    </a:p>
                  </a:txBody>
                  <a:tcPr marL="2729" marR="2729" marT="2729" marB="0" anchor="ctr"/>
                </a:tc>
                <a:extLst>
                  <a:ext uri="{0D108BD9-81ED-4DB2-BD59-A6C34878D82A}">
                    <a16:rowId xmlns="" xmlns:a16="http://schemas.microsoft.com/office/drawing/2014/main" val="10015"/>
                  </a:ext>
                </a:extLst>
              </a:tr>
            </a:tbl>
          </a:graphicData>
        </a:graphic>
      </p:graphicFrame>
    </p:spTree>
    <p:extLst>
      <p:ext uri="{BB962C8B-B14F-4D97-AF65-F5344CB8AC3E}">
        <p14:creationId xmlns="" xmlns:p14="http://schemas.microsoft.com/office/powerpoint/2010/main" val="1077294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Box 12"/>
          <p:cNvSpPr txBox="1">
            <a:spLocks noChangeArrowheads="1"/>
          </p:cNvSpPr>
          <p:nvPr/>
        </p:nvSpPr>
        <p:spPr bwMode="auto">
          <a:xfrm>
            <a:off x="6462713" y="4935541"/>
            <a:ext cx="647700" cy="339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19" tIns="45709" rIns="91419" bIns="45709">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dirty="0">
                <a:solidFill>
                  <a:schemeClr val="bg1"/>
                </a:solidFill>
              </a:rPr>
              <a:t>HFL</a:t>
            </a:r>
          </a:p>
        </p:txBody>
      </p:sp>
      <p:cxnSp>
        <p:nvCxnSpPr>
          <p:cNvPr id="17" name="Straight Connector 16"/>
          <p:cNvCxnSpPr/>
          <p:nvPr/>
        </p:nvCxnSpPr>
        <p:spPr>
          <a:xfrm>
            <a:off x="6516292" y="3213100"/>
            <a:ext cx="540544" cy="0"/>
          </a:xfrm>
          <a:prstGeom prst="line">
            <a:avLst/>
          </a:prstGeom>
          <a:ln>
            <a:solidFill>
              <a:schemeClr val="bg1"/>
            </a:solidFill>
          </a:ln>
        </p:spPr>
        <p:style>
          <a:lnRef idx="2">
            <a:schemeClr val="accent2"/>
          </a:lnRef>
          <a:fillRef idx="0">
            <a:schemeClr val="accent2"/>
          </a:fillRef>
          <a:effectRef idx="1">
            <a:schemeClr val="accent2"/>
          </a:effectRef>
          <a:fontRef idx="minor">
            <a:schemeClr val="tx1"/>
          </a:fontRef>
        </p:style>
      </p:cxnSp>
      <p:sp>
        <p:nvSpPr>
          <p:cNvPr id="13317" name="TextBox 17"/>
          <p:cNvSpPr txBox="1">
            <a:spLocks noChangeArrowheads="1"/>
          </p:cNvSpPr>
          <p:nvPr/>
        </p:nvSpPr>
        <p:spPr bwMode="auto">
          <a:xfrm>
            <a:off x="6678216" y="2924178"/>
            <a:ext cx="647700" cy="339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19" tIns="45709" rIns="91419" bIns="45709">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dirty="0">
                <a:solidFill>
                  <a:schemeClr val="bg1"/>
                </a:solidFill>
              </a:rPr>
              <a:t>HFL</a:t>
            </a:r>
          </a:p>
        </p:txBody>
      </p:sp>
      <p:pic>
        <p:nvPicPr>
          <p:cNvPr id="9" name="Picture 8">
            <a:extLst>
              <a:ext uri="{FF2B5EF4-FFF2-40B4-BE49-F238E27FC236}">
                <a16:creationId xmlns="" xmlns:a16="http://schemas.microsoft.com/office/drawing/2014/main" id="{40465A21-D2AE-479D-8BD9-E4B48073E3DC}"/>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t="3320" b="3320"/>
          <a:stretch/>
        </p:blipFill>
        <p:spPr>
          <a:xfrm>
            <a:off x="243840" y="0"/>
            <a:ext cx="8595360" cy="6390640"/>
          </a:xfrm>
          <a:prstGeom prst="rect">
            <a:avLst/>
          </a:prstGeom>
        </p:spPr>
      </p:pic>
    </p:spTree>
    <p:extLst>
      <p:ext uri="{BB962C8B-B14F-4D97-AF65-F5344CB8AC3E}">
        <p14:creationId xmlns="" xmlns:p14="http://schemas.microsoft.com/office/powerpoint/2010/main" val="17622018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extLst>
          </p:cNvPr>
          <p:cNvSpPr>
            <a:spLocks noGrp="1" noChangeArrowheads="1"/>
          </p:cNvSpPr>
          <p:nvPr>
            <p:ph type="subTitle" idx="4294967295"/>
          </p:nvPr>
        </p:nvSpPr>
        <p:spPr>
          <a:xfrm>
            <a:off x="787824" y="1811637"/>
            <a:ext cx="7461084" cy="3184667"/>
          </a:xfrm>
        </p:spPr>
        <p:txBody>
          <a:bodyPr lIns="91246" tIns="45627" rIns="91246" bIns="45627" rtlCol="0">
            <a:normAutofit fontScale="92500" lnSpcReduction="20000"/>
          </a:bodyPr>
          <a:lstStyle/>
          <a:p>
            <a:pPr marL="0" indent="0" algn="ctr" defTabSz="685558">
              <a:lnSpc>
                <a:spcPct val="80000"/>
              </a:lnSpc>
              <a:spcBef>
                <a:spcPts val="750"/>
              </a:spcBef>
              <a:buNone/>
              <a:defRPr/>
            </a:pPr>
            <a:endParaRPr lang="en-US" sz="8000" dirty="0">
              <a:latin typeface="Arial" pitchFamily="34" charset="0"/>
            </a:endParaRPr>
          </a:p>
          <a:p>
            <a:pPr marL="0" indent="0" algn="ctr" defTabSz="685558">
              <a:lnSpc>
                <a:spcPct val="80000"/>
              </a:lnSpc>
              <a:spcBef>
                <a:spcPts val="750"/>
              </a:spcBef>
              <a:buNone/>
              <a:defRPr/>
            </a:pPr>
            <a:endParaRPr lang="en-US" sz="8000" dirty="0">
              <a:latin typeface="Arial" pitchFamily="34" charset="0"/>
            </a:endParaRPr>
          </a:p>
          <a:p>
            <a:pPr marL="0" indent="0" algn="ctr" defTabSz="685558">
              <a:lnSpc>
                <a:spcPct val="80000"/>
              </a:lnSpc>
              <a:spcBef>
                <a:spcPts val="750"/>
              </a:spcBef>
              <a:buNone/>
              <a:defRPr/>
            </a:pPr>
            <a:endParaRPr lang="en-US" sz="8000" dirty="0">
              <a:latin typeface="Arial" pitchFamily="34" charset="0"/>
            </a:endParaRPr>
          </a:p>
          <a:p>
            <a:pPr marL="0" indent="0" algn="ctr" defTabSz="685558">
              <a:lnSpc>
                <a:spcPct val="80000"/>
              </a:lnSpc>
              <a:spcBef>
                <a:spcPts val="750"/>
              </a:spcBef>
              <a:buNone/>
              <a:defRPr/>
            </a:pPr>
            <a:r>
              <a:rPr lang="en-US" sz="6200" dirty="0">
                <a:latin typeface="Arial" pitchFamily="34" charset="0"/>
              </a:rPr>
              <a:t> </a:t>
            </a:r>
          </a:p>
          <a:p>
            <a:pPr marL="0" indent="0" algn="ctr" defTabSz="685558">
              <a:lnSpc>
                <a:spcPct val="80000"/>
              </a:lnSpc>
              <a:spcBef>
                <a:spcPts val="750"/>
              </a:spcBef>
              <a:buNone/>
              <a:defRPr/>
            </a:pPr>
            <a:endParaRPr lang="en-US" sz="6200" dirty="0">
              <a:latin typeface="Arial" pitchFamily="34" charset="0"/>
            </a:endParaRPr>
          </a:p>
        </p:txBody>
      </p:sp>
      <p:sp>
        <p:nvSpPr>
          <p:cNvPr id="124931" name="TextBox 3"/>
          <p:cNvSpPr txBox="1">
            <a:spLocks noChangeArrowheads="1"/>
          </p:cNvSpPr>
          <p:nvPr/>
        </p:nvSpPr>
        <p:spPr bwMode="auto">
          <a:xfrm>
            <a:off x="2842603" y="3699554"/>
            <a:ext cx="4201329" cy="346303"/>
          </a:xfrm>
          <a:prstGeom prst="rect">
            <a:avLst/>
          </a:prstGeom>
          <a:noFill/>
          <a:ln w="9525">
            <a:noFill/>
            <a:miter lim="800000"/>
            <a:headEnd/>
            <a:tailEnd/>
          </a:ln>
        </p:spPr>
        <p:txBody>
          <a:bodyPr lIns="68624" tIns="34312" rIns="68624" bIns="34312">
            <a:spAutoFit/>
          </a:bodyPr>
          <a:lstStyle/>
          <a:p>
            <a:endParaRPr lang="en-US" altLang="en-US"/>
          </a:p>
        </p:txBody>
      </p:sp>
      <p:pic>
        <p:nvPicPr>
          <p:cNvPr id="124932" name="Picture 4"/>
          <p:cNvPicPr>
            <a:picLocks noChangeAspect="1"/>
          </p:cNvPicPr>
          <p:nvPr/>
        </p:nvPicPr>
        <p:blipFill>
          <a:blip r:embed="rId2"/>
          <a:srcRect/>
          <a:stretch>
            <a:fillRect/>
          </a:stretch>
        </p:blipFill>
        <p:spPr bwMode="auto">
          <a:xfrm>
            <a:off x="562562" y="941575"/>
            <a:ext cx="8581439" cy="4744821"/>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a:extLst>
              <a:ext uri="{FF2B5EF4-FFF2-40B4-BE49-F238E27FC236}"/>
            </a:extLst>
          </p:cNvPr>
          <p:cNvSpPr>
            <a:spLocks noGrp="1"/>
          </p:cNvSpPr>
          <p:nvPr>
            <p:ph/>
          </p:nvPr>
        </p:nvSpPr>
        <p:spPr>
          <a:xfrm>
            <a:off x="227648" y="1122739"/>
            <a:ext cx="8474171" cy="4973659"/>
          </a:xfrm>
        </p:spPr>
        <p:txBody>
          <a:bodyPr rtlCol="0">
            <a:noAutofit/>
          </a:bodyPr>
          <a:lstStyle/>
          <a:p>
            <a:pPr marL="308790" indent="-308790" algn="just" defTabSz="411718">
              <a:lnSpc>
                <a:spcPct val="150000"/>
              </a:lnSpc>
              <a:spcBef>
                <a:spcPts val="750"/>
              </a:spcBef>
              <a:buClr>
                <a:schemeClr val="tx1"/>
              </a:buClr>
              <a:buFont typeface="Wingdings" pitchFamily="2" charset="2"/>
              <a:buChar char="Ø"/>
              <a:defRPr/>
            </a:pPr>
            <a:r>
              <a:rPr lang="en-US" sz="2100" dirty="0" smtClean="0">
                <a:latin typeface="Times New Roman" panose="02020603050405020304" pitchFamily="18" charset="0"/>
                <a:cs typeface="Times New Roman" panose="02020603050405020304" pitchFamily="18" charset="0"/>
              </a:rPr>
              <a:t>Establishment of  Provincial </a:t>
            </a:r>
            <a:r>
              <a:rPr lang="en-US" sz="2100" dirty="0">
                <a:latin typeface="Times New Roman" panose="02020603050405020304" pitchFamily="18" charset="0"/>
                <a:cs typeface="Times New Roman" panose="02020603050405020304" pitchFamily="18" charset="0"/>
              </a:rPr>
              <a:t>Flood Emergency Cell at Peshawar headed by XEN </a:t>
            </a:r>
            <a:r>
              <a:rPr lang="en-US" sz="2100" dirty="0" smtClean="0">
                <a:latin typeface="Times New Roman" panose="02020603050405020304" pitchFamily="18" charset="0"/>
                <a:cs typeface="Times New Roman" panose="02020603050405020304" pitchFamily="18" charset="0"/>
              </a:rPr>
              <a:t>Hydrology.</a:t>
            </a:r>
            <a:endParaRPr lang="en-US" sz="2100" dirty="0">
              <a:latin typeface="Times New Roman" panose="02020603050405020304" pitchFamily="18" charset="0"/>
              <a:cs typeface="Times New Roman" panose="02020603050405020304" pitchFamily="18" charset="0"/>
            </a:endParaRPr>
          </a:p>
          <a:p>
            <a:pPr marL="308790" indent="-308790" defTabSz="411718">
              <a:lnSpc>
                <a:spcPct val="150000"/>
              </a:lnSpc>
              <a:spcBef>
                <a:spcPts val="750"/>
              </a:spcBef>
              <a:buClr>
                <a:schemeClr val="tx1"/>
              </a:buClr>
              <a:buFont typeface="Wingdings" pitchFamily="2" charset="2"/>
              <a:buChar char="Ø"/>
              <a:defRPr/>
            </a:pPr>
            <a:r>
              <a:rPr lang="en-US" sz="2100" dirty="0">
                <a:latin typeface="Times New Roman" panose="02020603050405020304" pitchFamily="18" charset="0"/>
                <a:cs typeface="Times New Roman" panose="02020603050405020304" pitchFamily="18" charset="0"/>
              </a:rPr>
              <a:t>Flow measurement at specific sites on rivers, canals and nullahs.</a:t>
            </a:r>
          </a:p>
          <a:p>
            <a:pPr marL="308790" indent="-308790" algn="just" defTabSz="411718">
              <a:lnSpc>
                <a:spcPct val="150000"/>
              </a:lnSpc>
              <a:spcBef>
                <a:spcPts val="750"/>
              </a:spcBef>
              <a:buClr>
                <a:schemeClr val="tx1"/>
              </a:buClr>
              <a:buFont typeface="Wingdings" pitchFamily="2" charset="2"/>
              <a:buChar char="Ø"/>
              <a:defRPr/>
            </a:pPr>
            <a:r>
              <a:rPr lang="en-US" sz="2100" dirty="0">
                <a:latin typeface="Times New Roman" panose="02020603050405020304" pitchFamily="18" charset="0"/>
                <a:cs typeface="Times New Roman" panose="02020603050405020304" pitchFamily="18" charset="0"/>
              </a:rPr>
              <a:t>Collection of </a:t>
            </a:r>
            <a:r>
              <a:rPr lang="en-US" sz="2100" dirty="0" smtClean="0">
                <a:latin typeface="Times New Roman" panose="02020603050405020304" pitchFamily="18" charset="0"/>
                <a:cs typeface="Times New Roman" panose="02020603050405020304" pitchFamily="18" charset="0"/>
              </a:rPr>
              <a:t>flow data </a:t>
            </a:r>
            <a:r>
              <a:rPr lang="en-US" sz="2100" dirty="0">
                <a:latin typeface="Times New Roman" panose="02020603050405020304" pitchFamily="18" charset="0"/>
                <a:cs typeface="Times New Roman" panose="02020603050405020304" pitchFamily="18" charset="0"/>
              </a:rPr>
              <a:t>and dissemination </a:t>
            </a:r>
            <a:r>
              <a:rPr lang="en-US" sz="2100" dirty="0" smtClean="0">
                <a:latin typeface="Times New Roman" panose="02020603050405020304" pitchFamily="18" charset="0"/>
                <a:cs typeface="Times New Roman" panose="02020603050405020304" pitchFamily="18" charset="0"/>
              </a:rPr>
              <a:t>of Daily Flood Situation Report (DFSR) to </a:t>
            </a:r>
            <a:r>
              <a:rPr lang="en-US" sz="2100" dirty="0">
                <a:latin typeface="Times New Roman" panose="02020603050405020304" pitchFamily="18" charset="0"/>
                <a:cs typeface="Times New Roman" panose="02020603050405020304" pitchFamily="18" charset="0"/>
              </a:rPr>
              <a:t>relevant organizations</a:t>
            </a:r>
            <a:r>
              <a:rPr lang="en-US" sz="2100" b="1" dirty="0">
                <a:latin typeface="Times New Roman" panose="02020603050405020304" pitchFamily="18" charset="0"/>
                <a:cs typeface="Times New Roman" panose="02020603050405020304" pitchFamily="18" charset="0"/>
              </a:rPr>
              <a:t>*</a:t>
            </a:r>
            <a:r>
              <a:rPr lang="en-US" sz="2100" dirty="0">
                <a:latin typeface="Times New Roman" panose="02020603050405020304" pitchFamily="18" charset="0"/>
                <a:cs typeface="Times New Roman" panose="02020603050405020304" pitchFamily="18" charset="0"/>
              </a:rPr>
              <a:t>. </a:t>
            </a:r>
          </a:p>
          <a:p>
            <a:pPr marL="308790" indent="-308790" algn="just" defTabSz="411718">
              <a:lnSpc>
                <a:spcPct val="150000"/>
              </a:lnSpc>
              <a:spcBef>
                <a:spcPts val="750"/>
              </a:spcBef>
              <a:buClr>
                <a:schemeClr val="tx1"/>
              </a:buClr>
              <a:buFont typeface="Wingdings" pitchFamily="2" charset="2"/>
              <a:buChar char="Ø"/>
              <a:defRPr/>
            </a:pPr>
            <a:r>
              <a:rPr lang="en-US" sz="2100" dirty="0">
                <a:latin typeface="Times New Roman" panose="02020603050405020304" pitchFamily="18" charset="0"/>
                <a:cs typeface="Times New Roman" panose="02020603050405020304" pitchFamily="18" charset="0"/>
              </a:rPr>
              <a:t>Flood fighting to protect flood mitigation structures during Emergency on Indus River in D.I Khan only. </a:t>
            </a:r>
          </a:p>
          <a:p>
            <a:pPr marL="0" indent="0" defTabSz="411718">
              <a:spcBef>
                <a:spcPts val="750"/>
              </a:spcBef>
              <a:buClr>
                <a:schemeClr val="tx1"/>
              </a:buClr>
              <a:buNone/>
              <a:defRPr/>
            </a:pPr>
            <a:endParaRPr lang="en-US" sz="2100" b="1" dirty="0">
              <a:latin typeface="Times New Roman" panose="02020603050405020304" pitchFamily="18" charset="0"/>
              <a:cs typeface="Times New Roman" panose="02020603050405020304" pitchFamily="18" charset="0"/>
            </a:endParaRPr>
          </a:p>
          <a:p>
            <a:pPr marL="343171" indent="-343171" algn="just" defTabSz="411718">
              <a:spcBef>
                <a:spcPts val="750"/>
              </a:spcBef>
              <a:buClr>
                <a:schemeClr val="bg2">
                  <a:lumMod val="40000"/>
                  <a:lumOff val="60000"/>
                </a:schemeClr>
              </a:buClr>
              <a:buNone/>
              <a:defRPr/>
            </a:pPr>
            <a:r>
              <a:rPr lang="en-US" sz="2100" b="1" dirty="0">
                <a:latin typeface="Times New Roman" panose="02020603050405020304" pitchFamily="18" charset="0"/>
                <a:cs typeface="Times New Roman" panose="02020603050405020304" pitchFamily="18" charset="0"/>
              </a:rPr>
              <a:t>* </a:t>
            </a:r>
            <a:r>
              <a:rPr lang="en-US" sz="1800" b="1" i="1" dirty="0">
                <a:latin typeface="Times New Roman" panose="02020603050405020304" pitchFamily="18" charset="0"/>
                <a:cs typeface="Times New Roman" panose="02020603050405020304" pitchFamily="18" charset="0"/>
              </a:rPr>
              <a:t>H/Q 11-Corps, NDMA, PDMA, Police Department, Civil Secretariat, Relief Commissioner, Director Information Khyber Pakhtunkhwa, District administration, Federal Flood Commission, Cabinet Division Islamabad, IRSA etc.</a:t>
            </a:r>
            <a:endParaRPr lang="en-US" sz="2100" b="1" dirty="0">
              <a:solidFill>
                <a:srgbClr val="AFABAB"/>
              </a:solidFill>
            </a:endParaRPr>
          </a:p>
        </p:txBody>
      </p:sp>
      <p:sp>
        <p:nvSpPr>
          <p:cNvPr id="4" name="TextBox 3">
            <a:extLst>
              <a:ext uri="{FF2B5EF4-FFF2-40B4-BE49-F238E27FC236}"/>
            </a:extLst>
          </p:cNvPr>
          <p:cNvSpPr txBox="1"/>
          <p:nvPr/>
        </p:nvSpPr>
        <p:spPr>
          <a:xfrm>
            <a:off x="139450" y="239566"/>
            <a:ext cx="8811469" cy="531572"/>
          </a:xfrm>
          <a:prstGeom prst="rect">
            <a:avLst/>
          </a:prstGeom>
          <a:noFill/>
        </p:spPr>
        <p:txBody>
          <a:bodyPr lIns="68624" tIns="34312" rIns="68624" bIns="34312">
            <a:spAutoFit/>
          </a:bodyPr>
          <a:lstStyle/>
          <a:p>
            <a:pPr algn="ctr" defTabSz="411718">
              <a:spcBef>
                <a:spcPts val="750"/>
              </a:spcBef>
              <a:buClr>
                <a:schemeClr val="bg2">
                  <a:lumMod val="40000"/>
                  <a:lumOff val="60000"/>
                </a:schemeClr>
              </a:buClr>
              <a:defRPr/>
            </a:pPr>
            <a:r>
              <a:rPr lang="en-US" sz="3000" b="1" u="sng" dirty="0">
                <a:latin typeface="Times New Roman" panose="02020603050405020304" pitchFamily="18" charset="0"/>
                <a:cs typeface="Times New Roman" panose="02020603050405020304" pitchFamily="18" charset="0"/>
              </a:rPr>
              <a:t>Role of Irrigation Department during Flood Season</a:t>
            </a:r>
            <a:endParaRPr lang="en-US" sz="3000" dirty="0"/>
          </a:p>
        </p:txBody>
      </p:sp>
      <p:sp>
        <p:nvSpPr>
          <p:cNvPr id="5" name="Slide Number Placeholder 2">
            <a:extLst>
              <a:ext uri="{FF2B5EF4-FFF2-40B4-BE49-F238E27FC236}"/>
            </a:extLst>
          </p:cNvPr>
          <p:cNvSpPr>
            <a:spLocks noGrp="1"/>
          </p:cNvSpPr>
          <p:nvPr>
            <p:ph type="sldNum" sz="quarter" idx="12"/>
          </p:nvPr>
        </p:nvSpPr>
        <p:spPr>
          <a:xfrm>
            <a:off x="6552884" y="6356226"/>
            <a:ext cx="2133441" cy="364711"/>
          </a:xfrm>
        </p:spPr>
        <p:txBody>
          <a:bodyPr/>
          <a:lstStyle/>
          <a:p>
            <a:pPr>
              <a:defRPr/>
            </a:pPr>
            <a:r>
              <a:rPr lang="en-US" altLang="en-US" dirty="0" smtClean="0"/>
              <a:t>S-6 (04)</a:t>
            </a:r>
            <a:endParaRPr lang="en-US"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457200"/>
            <a:ext cx="6383925" cy="707886"/>
          </a:xfrm>
          <a:prstGeom prst="rect">
            <a:avLst/>
          </a:prstGeom>
          <a:noFill/>
        </p:spPr>
        <p:txBody>
          <a:bodyPr wrap="square" rtlCol="0">
            <a:spAutoFit/>
          </a:bodyPr>
          <a:lstStyle/>
          <a:p>
            <a:pPr algn="ctr"/>
            <a:r>
              <a:rPr lang="en-US" sz="2000" b="1" u="sng" dirty="0" smtClean="0">
                <a:solidFill>
                  <a:srgbClr val="FFFF00"/>
                </a:solidFill>
              </a:rPr>
              <a:t>GOVERNMENT OF KHYBER PAKHTUNKHWA </a:t>
            </a:r>
          </a:p>
          <a:p>
            <a:pPr algn="ctr"/>
            <a:r>
              <a:rPr lang="en-US" sz="2000" b="1" u="sng" dirty="0" smtClean="0">
                <a:solidFill>
                  <a:srgbClr val="FFFF00"/>
                </a:solidFill>
              </a:rPr>
              <a:t>IRRIGATION DEPARTM</a:t>
            </a:r>
            <a:r>
              <a:rPr lang="en-US" sz="2000" b="1" u="sng" dirty="0" smtClean="0"/>
              <a:t>ENT</a:t>
            </a:r>
            <a:endParaRPr lang="en-US" sz="2000" b="1" u="sng" dirty="0"/>
          </a:p>
        </p:txBody>
      </p:sp>
      <p:sp>
        <p:nvSpPr>
          <p:cNvPr id="4" name="TextBox 3"/>
          <p:cNvSpPr txBox="1"/>
          <p:nvPr/>
        </p:nvSpPr>
        <p:spPr>
          <a:xfrm>
            <a:off x="457200" y="1600200"/>
            <a:ext cx="8443256" cy="3970318"/>
          </a:xfrm>
          <a:prstGeom prst="rect">
            <a:avLst/>
          </a:prstGeom>
          <a:noFill/>
        </p:spPr>
        <p:txBody>
          <a:bodyPr wrap="square" rtlCol="0">
            <a:spAutoFit/>
          </a:bodyPr>
          <a:lstStyle/>
          <a:p>
            <a:pPr algn="just"/>
            <a:r>
              <a:rPr lang="en-US" dirty="0" smtClean="0"/>
              <a:t>Khyber Pakhtunkhwa has a vast area of 74521 Sq Km. The Irrigation Department operates and manages the entire system of River Indus tributaries as well as hill torrents. All the tributaries having extensive catchment areas extended from North and North-West of Pakistan consist of various mountain ranges, receive heavy rainfall  in monsoon season every year, thus causing tremendous flood in its drainage lines (water ways) in the province. Irrigation Department has flood fighting infrastructure on various rivers/streams and maintain them in functional position for safety of human lives and precious properties.</a:t>
            </a:r>
          </a:p>
          <a:p>
            <a:pPr algn="just"/>
            <a:endParaRPr lang="en-US" dirty="0" smtClean="0"/>
          </a:p>
          <a:p>
            <a:pPr algn="just"/>
            <a:r>
              <a:rPr lang="en-US" dirty="0" smtClean="0"/>
              <a:t>There is no practice of flood fighting in other rivers of Khyber Pakhtunkhwa except Indus River from </a:t>
            </a:r>
            <a:r>
              <a:rPr lang="en-US" dirty="0" err="1" smtClean="0"/>
              <a:t>Chashma</a:t>
            </a:r>
            <a:r>
              <a:rPr lang="en-US" dirty="0" smtClean="0"/>
              <a:t> to </a:t>
            </a:r>
            <a:r>
              <a:rPr lang="en-US" dirty="0" err="1" smtClean="0"/>
              <a:t>Ramak</a:t>
            </a:r>
            <a:r>
              <a:rPr lang="en-US" dirty="0" smtClean="0"/>
              <a:t> in </a:t>
            </a:r>
            <a:r>
              <a:rPr lang="en-US" dirty="0" err="1" smtClean="0"/>
              <a:t>DIKhan</a:t>
            </a:r>
            <a:r>
              <a:rPr lang="en-US" dirty="0" smtClean="0"/>
              <a:t>, where several number mega flood mitigation structures have so far been constructed. The  flood fighting is carried out during emergency in flood season for the protection of flood protection infrastructure so as to ensure </a:t>
            </a:r>
            <a:r>
              <a:rPr lang="en-US" dirty="0" err="1" smtClean="0"/>
              <a:t>saftey</a:t>
            </a:r>
            <a:r>
              <a:rPr lang="en-US" dirty="0" smtClean="0"/>
              <a:t> of adjoining </a:t>
            </a:r>
            <a:r>
              <a:rPr lang="en-US" dirty="0" err="1" smtClean="0"/>
              <a:t>abadies</a:t>
            </a:r>
            <a:r>
              <a:rPr lang="en-US" dirty="0" smtClean="0"/>
              <a:t> and population along right bank of river Indus.</a:t>
            </a:r>
            <a:endParaRPr lang="en-US" dirty="0"/>
          </a:p>
        </p:txBody>
      </p:sp>
      <p:pic>
        <p:nvPicPr>
          <p:cNvPr id="5" name="Picture 2"/>
          <p:cNvPicPr preferRelativeResize="0">
            <a:picLocks noChangeArrowheads="1"/>
          </p:cNvPicPr>
          <p:nvPr/>
        </p:nvPicPr>
        <p:blipFill>
          <a:blip r:embed="rId2">
            <a:extLst>
              <a:ext uri="{BEBA8EAE-BF5A-486C-A8C5-ECC9F3942E4B}">
                <a14:imgProps xmlns="" xmlns:a14="http://schemas.microsoft.com/office/drawing/2010/main">
                  <a14:imgLayer r:embed="rId3">
                    <a14:imgEffect>
                      <a14:brightnessContrast contrast="-40000"/>
                    </a14:imgEffect>
                  </a14:imgLayer>
                </a14:imgProps>
              </a:ext>
            </a:extLst>
          </a:blip>
          <a:srcRect/>
          <a:stretch>
            <a:fillRect/>
          </a:stretch>
        </p:blipFill>
        <p:spPr bwMode="auto">
          <a:xfrm>
            <a:off x="-381000" y="-228600"/>
            <a:ext cx="9829800" cy="7467600"/>
          </a:xfrm>
          <a:prstGeom prst="rect">
            <a:avLst/>
          </a:prstGeom>
          <a:ln>
            <a:solidFill>
              <a:schemeClr val="accent1"/>
            </a:solid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807725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p:nvPr>
        </p:nvSpPr>
        <p:spPr>
          <a:xfrm>
            <a:off x="304800" y="76200"/>
            <a:ext cx="8511900" cy="533400"/>
          </a:xfrm>
        </p:spPr>
        <p:txBody>
          <a:bodyPr/>
          <a:lstStyle/>
          <a:p>
            <a:pPr marL="0" indent="0" algn="ctr" eaLnBrk="1" hangingPunct="1">
              <a:buFont typeface="Wingdings 2" pitchFamily="18" charset="2"/>
              <a:buNone/>
            </a:pPr>
            <a:r>
              <a:rPr lang="en-US" sz="2400" b="1" u="sng" dirty="0">
                <a:solidFill>
                  <a:schemeClr val="accent4">
                    <a:lumMod val="75000"/>
                  </a:schemeClr>
                </a:solidFill>
                <a:latin typeface="Tahoma" pitchFamily="34" charset="0"/>
                <a:cs typeface="Arial" pitchFamily="34" charset="0"/>
              </a:rPr>
              <a:t>TIME  LAG OF RIVERS IN KHYBER PAKHTUNKHWA</a:t>
            </a:r>
          </a:p>
          <a:p>
            <a:pPr marL="0" indent="0" algn="ctr" eaLnBrk="1" hangingPunct="1">
              <a:buFont typeface="Wingdings 2" pitchFamily="18" charset="2"/>
              <a:buNone/>
            </a:pPr>
            <a:endParaRPr lang="en-US" sz="2800" dirty="0" smtClean="0">
              <a:solidFill>
                <a:schemeClr val="accent4">
                  <a:lumMod val="75000"/>
                </a:schemeClr>
              </a:solidFill>
              <a:latin typeface="Times New Roman" pitchFamily="18" charset="0"/>
              <a:cs typeface="Times New Roman" pitchFamily="18" charset="0"/>
            </a:endParaRPr>
          </a:p>
        </p:txBody>
      </p:sp>
      <p:sp>
        <p:nvSpPr>
          <p:cNvPr id="19459" name="Slide Number Placeholder 4"/>
          <p:cNvSpPr txBox="1">
            <a:spLocks noGrp="1"/>
          </p:cNvSpPr>
          <p:nvPr/>
        </p:nvSpPr>
        <p:spPr bwMode="auto">
          <a:xfrm>
            <a:off x="6552676" y="6356351"/>
            <a:ext cx="2145136" cy="365125"/>
          </a:xfrm>
          <a:prstGeom prst="rect">
            <a:avLst/>
          </a:prstGeom>
          <a:noFill/>
          <a:ln w="9525">
            <a:noFill/>
            <a:miter lim="800000"/>
            <a:headEnd/>
            <a:tailEnd/>
          </a:ln>
        </p:spPr>
        <p:txBody>
          <a:bodyPr anchor="ctr"/>
          <a:lstStyle/>
          <a:p>
            <a:pPr algn="r" eaLnBrk="0" hangingPunct="0"/>
            <a:endParaRPr lang="en-US" sz="1200">
              <a:latin typeface="Franklin Gothic Book" pitchFamily="34" charset="0"/>
            </a:endParaRPr>
          </a:p>
        </p:txBody>
      </p:sp>
      <p:graphicFrame>
        <p:nvGraphicFramePr>
          <p:cNvPr id="3" name="Table 2"/>
          <p:cNvGraphicFramePr>
            <a:graphicFrameLocks noGrp="1"/>
          </p:cNvGraphicFramePr>
          <p:nvPr>
            <p:extLst>
              <p:ext uri="{D42A27DB-BD31-4B8C-83A1-F6EECF244321}">
                <p14:modId xmlns="" xmlns:p14="http://schemas.microsoft.com/office/powerpoint/2010/main" val="62121755"/>
              </p:ext>
            </p:extLst>
          </p:nvPr>
        </p:nvGraphicFramePr>
        <p:xfrm>
          <a:off x="76201" y="533400"/>
          <a:ext cx="9067798" cy="6137751"/>
        </p:xfrm>
        <a:graphic>
          <a:graphicData uri="http://schemas.openxmlformats.org/drawingml/2006/table">
            <a:tbl>
              <a:tblPr firstRow="1" bandRow="1">
                <a:tableStyleId>{073A0DAA-6AF3-43AB-8588-CEC1D06C72B9}</a:tableStyleId>
              </a:tblPr>
              <a:tblGrid>
                <a:gridCol w="960103">
                  <a:extLst>
                    <a:ext uri="{9D8B030D-6E8A-4147-A177-3AD203B41FA5}">
                      <a16:colId xmlns="" xmlns:a16="http://schemas.microsoft.com/office/drawing/2014/main" val="20000"/>
                    </a:ext>
                  </a:extLst>
                </a:gridCol>
                <a:gridCol w="3922560">
                  <a:extLst>
                    <a:ext uri="{9D8B030D-6E8A-4147-A177-3AD203B41FA5}">
                      <a16:colId xmlns="" xmlns:a16="http://schemas.microsoft.com/office/drawing/2014/main" val="20001"/>
                    </a:ext>
                  </a:extLst>
                </a:gridCol>
                <a:gridCol w="2408163">
                  <a:extLst>
                    <a:ext uri="{9D8B030D-6E8A-4147-A177-3AD203B41FA5}">
                      <a16:colId xmlns="" xmlns:a16="http://schemas.microsoft.com/office/drawing/2014/main" val="20002"/>
                    </a:ext>
                  </a:extLst>
                </a:gridCol>
                <a:gridCol w="1776972">
                  <a:extLst>
                    <a:ext uri="{9D8B030D-6E8A-4147-A177-3AD203B41FA5}">
                      <a16:colId xmlns="" xmlns:a16="http://schemas.microsoft.com/office/drawing/2014/main" val="20003"/>
                    </a:ext>
                  </a:extLst>
                </a:gridCol>
              </a:tblGrid>
              <a:tr h="617757">
                <a:tc>
                  <a:txBody>
                    <a:bodyPr/>
                    <a:lstStyle/>
                    <a:p>
                      <a:r>
                        <a:rPr lang="en-US" sz="1800" dirty="0" smtClean="0"/>
                        <a:t>S.No</a:t>
                      </a:r>
                      <a:endParaRPr lang="en-US" sz="1800" dirty="0">
                        <a:solidFill>
                          <a:schemeClr val="accent2">
                            <a:lumMod val="75000"/>
                          </a:schemeClr>
                        </a:solidFill>
                        <a:latin typeface="Times New Roman" pitchFamily="18" charset="0"/>
                        <a:cs typeface="Times New Roman" pitchFamily="18" charset="0"/>
                      </a:endParaRPr>
                    </a:p>
                  </a:txBody>
                  <a:tcPr marL="82373" marR="82373" marT="45728" marB="45728"/>
                </a:tc>
                <a:tc>
                  <a:txBody>
                    <a:bodyPr/>
                    <a:lstStyle/>
                    <a:p>
                      <a:r>
                        <a:rPr lang="en-US" sz="1800" dirty="0" smtClean="0"/>
                        <a:t>Location</a:t>
                      </a:r>
                      <a:endParaRPr lang="en-US" sz="1800" dirty="0">
                        <a:solidFill>
                          <a:schemeClr val="accent2">
                            <a:lumMod val="75000"/>
                          </a:schemeClr>
                        </a:solidFill>
                        <a:latin typeface="Times New Roman" pitchFamily="18" charset="0"/>
                        <a:cs typeface="Times New Roman" pitchFamily="18" charset="0"/>
                      </a:endParaRPr>
                    </a:p>
                  </a:txBody>
                  <a:tcPr marL="82373" marR="82373" marT="45728" marB="45728"/>
                </a:tc>
                <a:tc>
                  <a:txBody>
                    <a:bodyPr/>
                    <a:lstStyle/>
                    <a:p>
                      <a:pPr algn="ctr"/>
                      <a:r>
                        <a:rPr lang="en-US" sz="1800" dirty="0" smtClean="0"/>
                        <a:t>Distance in KM</a:t>
                      </a:r>
                      <a:endParaRPr lang="en-US" sz="1800" dirty="0">
                        <a:solidFill>
                          <a:schemeClr val="accent2">
                            <a:lumMod val="75000"/>
                          </a:schemeClr>
                        </a:solidFill>
                        <a:latin typeface="Times New Roman" pitchFamily="18" charset="0"/>
                        <a:cs typeface="Times New Roman" pitchFamily="18" charset="0"/>
                      </a:endParaRPr>
                    </a:p>
                  </a:txBody>
                  <a:tcPr marL="82373" marR="82373" marT="45728" marB="45728"/>
                </a:tc>
                <a:tc>
                  <a:txBody>
                    <a:bodyPr/>
                    <a:lstStyle/>
                    <a:p>
                      <a:pPr algn="ctr"/>
                      <a:r>
                        <a:rPr lang="en-US" sz="1800" dirty="0" smtClean="0"/>
                        <a:t>Time Lag</a:t>
                      </a:r>
                    </a:p>
                    <a:p>
                      <a:pPr algn="ctr"/>
                      <a:r>
                        <a:rPr lang="en-US" sz="1800" dirty="0" smtClean="0"/>
                        <a:t>Hours</a:t>
                      </a:r>
                      <a:endParaRPr lang="en-US" sz="1800" dirty="0">
                        <a:solidFill>
                          <a:schemeClr val="accent2">
                            <a:lumMod val="75000"/>
                          </a:schemeClr>
                        </a:solidFill>
                        <a:latin typeface="Times New Roman" pitchFamily="18" charset="0"/>
                        <a:cs typeface="Times New Roman" pitchFamily="18" charset="0"/>
                      </a:endParaRPr>
                    </a:p>
                  </a:txBody>
                  <a:tcPr marL="82373" marR="82373" marT="45728" marB="45728"/>
                </a:tc>
                <a:extLst>
                  <a:ext uri="{0D108BD9-81ED-4DB2-BD59-A6C34878D82A}">
                    <a16:rowId xmlns="" xmlns:a16="http://schemas.microsoft.com/office/drawing/2014/main" val="10000"/>
                  </a:ext>
                </a:extLst>
              </a:tr>
              <a:tr h="491610">
                <a:tc>
                  <a:txBody>
                    <a:bodyPr/>
                    <a:lstStyle/>
                    <a:p>
                      <a:endParaRPr lang="en-US" sz="1800" dirty="0">
                        <a:latin typeface="Times New Roman" pitchFamily="18" charset="0"/>
                        <a:cs typeface="Times New Roman" pitchFamily="18" charset="0"/>
                      </a:endParaRPr>
                    </a:p>
                  </a:txBody>
                  <a:tcPr marL="82373" marR="82373" marT="45728" marB="45728"/>
                </a:tc>
                <a:tc>
                  <a:txBody>
                    <a:bodyPr/>
                    <a:lstStyle/>
                    <a:p>
                      <a:r>
                        <a:rPr lang="en-US" sz="1800" b="1" u="sng" dirty="0" smtClean="0"/>
                        <a:t>SWAT RIVER</a:t>
                      </a:r>
                      <a:endParaRPr lang="en-US" sz="1800" b="1" u="sng" dirty="0">
                        <a:solidFill>
                          <a:schemeClr val="bg1"/>
                        </a:solidFill>
                        <a:latin typeface="Times New Roman" pitchFamily="18" charset="0"/>
                        <a:cs typeface="Times New Roman" pitchFamily="18" charset="0"/>
                      </a:endParaRPr>
                    </a:p>
                  </a:txBody>
                  <a:tcPr marL="82373" marR="82373" marT="45728" marB="45728"/>
                </a:tc>
                <a:tc>
                  <a:txBody>
                    <a:bodyPr/>
                    <a:lstStyle/>
                    <a:p>
                      <a:pPr algn="ctr"/>
                      <a:endParaRPr lang="en-US" sz="1800" dirty="0">
                        <a:latin typeface="Times New Roman" pitchFamily="18" charset="0"/>
                        <a:cs typeface="Times New Roman" pitchFamily="18" charset="0"/>
                      </a:endParaRPr>
                    </a:p>
                  </a:txBody>
                  <a:tcPr marL="82373" marR="82373" marT="45728" marB="45728"/>
                </a:tc>
                <a:tc>
                  <a:txBody>
                    <a:bodyPr/>
                    <a:lstStyle/>
                    <a:p>
                      <a:pPr algn="ctr"/>
                      <a:endParaRPr lang="en-US" sz="1800" dirty="0">
                        <a:latin typeface="Times New Roman" pitchFamily="18" charset="0"/>
                        <a:cs typeface="Times New Roman" pitchFamily="18" charset="0"/>
                      </a:endParaRPr>
                    </a:p>
                  </a:txBody>
                  <a:tcPr marL="82373" marR="82373" marT="45728" marB="45728"/>
                </a:tc>
                <a:extLst>
                  <a:ext uri="{0D108BD9-81ED-4DB2-BD59-A6C34878D82A}">
                    <a16:rowId xmlns="" xmlns:a16="http://schemas.microsoft.com/office/drawing/2014/main" val="10001"/>
                  </a:ext>
                </a:extLst>
              </a:tr>
              <a:tr h="578322">
                <a:tc>
                  <a:txBody>
                    <a:bodyPr/>
                    <a:lstStyle/>
                    <a:p>
                      <a:r>
                        <a:rPr lang="en-US" sz="1800" dirty="0" smtClean="0"/>
                        <a:t>i.</a:t>
                      </a:r>
                      <a:endParaRPr lang="en-US" sz="1800" dirty="0">
                        <a:latin typeface="Times New Roman" pitchFamily="18" charset="0"/>
                        <a:cs typeface="Times New Roman" pitchFamily="18" charset="0"/>
                      </a:endParaRPr>
                    </a:p>
                  </a:txBody>
                  <a:tcPr marL="82373" marR="82373" marT="45728" marB="45728"/>
                </a:tc>
                <a:tc>
                  <a:txBody>
                    <a:bodyPr/>
                    <a:lstStyle/>
                    <a:p>
                      <a:r>
                        <a:rPr lang="en-US" sz="1800" dirty="0" smtClean="0"/>
                        <a:t>Khawaza Khela to Amandara</a:t>
                      </a:r>
                      <a:endParaRPr lang="en-US" sz="1800" dirty="0">
                        <a:latin typeface="Times New Roman" pitchFamily="18" charset="0"/>
                        <a:cs typeface="Times New Roman" pitchFamily="18" charset="0"/>
                      </a:endParaRPr>
                    </a:p>
                  </a:txBody>
                  <a:tcPr marL="82373" marR="82373" marT="45728" marB="45728"/>
                </a:tc>
                <a:tc>
                  <a:txBody>
                    <a:bodyPr/>
                    <a:lstStyle/>
                    <a:p>
                      <a:pPr algn="ctr"/>
                      <a:r>
                        <a:rPr lang="en-US" sz="1800" dirty="0" smtClean="0"/>
                        <a:t>65</a:t>
                      </a:r>
                      <a:endParaRPr lang="en-US" sz="1800" dirty="0">
                        <a:latin typeface="Times New Roman" pitchFamily="18" charset="0"/>
                        <a:cs typeface="Times New Roman" pitchFamily="18" charset="0"/>
                      </a:endParaRPr>
                    </a:p>
                  </a:txBody>
                  <a:tcPr marL="82373" marR="82373" marT="45728" marB="45728"/>
                </a:tc>
                <a:tc>
                  <a:txBody>
                    <a:bodyPr/>
                    <a:lstStyle/>
                    <a:p>
                      <a:pPr algn="ctr"/>
                      <a:r>
                        <a:rPr lang="en-US" sz="1800" dirty="0" smtClean="0"/>
                        <a:t>12 hours</a:t>
                      </a:r>
                      <a:endParaRPr lang="en-US" sz="1800" dirty="0">
                        <a:latin typeface="Times New Roman" pitchFamily="18" charset="0"/>
                        <a:cs typeface="Times New Roman" pitchFamily="18" charset="0"/>
                      </a:endParaRPr>
                    </a:p>
                  </a:txBody>
                  <a:tcPr marL="82373" marR="82373" marT="45728" marB="45728"/>
                </a:tc>
                <a:extLst>
                  <a:ext uri="{0D108BD9-81ED-4DB2-BD59-A6C34878D82A}">
                    <a16:rowId xmlns="" xmlns:a16="http://schemas.microsoft.com/office/drawing/2014/main" val="10002"/>
                  </a:ext>
                </a:extLst>
              </a:tr>
              <a:tr h="506306">
                <a:tc>
                  <a:txBody>
                    <a:bodyPr/>
                    <a:lstStyle/>
                    <a:p>
                      <a:r>
                        <a:rPr lang="en-US" sz="1800" dirty="0" smtClean="0"/>
                        <a:t>ii.</a:t>
                      </a:r>
                      <a:endParaRPr lang="en-US" sz="1800" dirty="0">
                        <a:latin typeface="Times New Roman" pitchFamily="18" charset="0"/>
                        <a:cs typeface="Times New Roman" pitchFamily="18" charset="0"/>
                      </a:endParaRPr>
                    </a:p>
                  </a:txBody>
                  <a:tcPr marL="82373" marR="82373" marT="45728" marB="45728"/>
                </a:tc>
                <a:tc>
                  <a:txBody>
                    <a:bodyPr/>
                    <a:lstStyle/>
                    <a:p>
                      <a:r>
                        <a:rPr lang="en-US" sz="1800" dirty="0" smtClean="0"/>
                        <a:t>Amandara</a:t>
                      </a:r>
                      <a:r>
                        <a:rPr lang="en-US" sz="1800" baseline="0" dirty="0" smtClean="0"/>
                        <a:t> to Munda</a:t>
                      </a:r>
                      <a:endParaRPr lang="en-US" sz="1800" dirty="0" smtClean="0">
                        <a:latin typeface="Times New Roman" pitchFamily="18" charset="0"/>
                        <a:cs typeface="Times New Roman" pitchFamily="18" charset="0"/>
                      </a:endParaRPr>
                    </a:p>
                  </a:txBody>
                  <a:tcPr marL="82373" marR="82373" marT="45728" marB="45728"/>
                </a:tc>
                <a:tc>
                  <a:txBody>
                    <a:bodyPr/>
                    <a:lstStyle/>
                    <a:p>
                      <a:pPr algn="ctr"/>
                      <a:r>
                        <a:rPr lang="en-US" sz="1800" dirty="0" smtClean="0"/>
                        <a:t>85</a:t>
                      </a:r>
                      <a:endParaRPr lang="en-US" sz="1800" dirty="0">
                        <a:latin typeface="Times New Roman" pitchFamily="18" charset="0"/>
                        <a:cs typeface="Times New Roman" pitchFamily="18" charset="0"/>
                      </a:endParaRPr>
                    </a:p>
                  </a:txBody>
                  <a:tcPr marL="82373" marR="82373" marT="45728" marB="45728"/>
                </a:tc>
                <a:tc>
                  <a:txBody>
                    <a:bodyPr/>
                    <a:lstStyle/>
                    <a:p>
                      <a:pPr algn="ctr"/>
                      <a:r>
                        <a:rPr lang="en-US" sz="1800" dirty="0" smtClean="0"/>
                        <a:t>9 hours</a:t>
                      </a:r>
                      <a:endParaRPr lang="en-US" sz="1800" dirty="0">
                        <a:latin typeface="Times New Roman" pitchFamily="18" charset="0"/>
                        <a:cs typeface="Times New Roman" pitchFamily="18" charset="0"/>
                      </a:endParaRPr>
                    </a:p>
                  </a:txBody>
                  <a:tcPr marL="82373" marR="82373" marT="45728" marB="45728"/>
                </a:tc>
                <a:extLst>
                  <a:ext uri="{0D108BD9-81ED-4DB2-BD59-A6C34878D82A}">
                    <a16:rowId xmlns="" xmlns:a16="http://schemas.microsoft.com/office/drawing/2014/main" val="10003"/>
                  </a:ext>
                </a:extLst>
              </a:tr>
              <a:tr h="476913">
                <a:tc>
                  <a:txBody>
                    <a:bodyPr/>
                    <a:lstStyle/>
                    <a:p>
                      <a:r>
                        <a:rPr lang="en-US" sz="1800" dirty="0" smtClean="0"/>
                        <a:t>iii.</a:t>
                      </a:r>
                      <a:endParaRPr lang="en-US" sz="1800" dirty="0">
                        <a:latin typeface="Times New Roman" pitchFamily="18" charset="0"/>
                        <a:cs typeface="Times New Roman" pitchFamily="18" charset="0"/>
                      </a:endParaRPr>
                    </a:p>
                  </a:txBody>
                  <a:tcPr marL="82373" marR="82373" marT="45728" marB="45728"/>
                </a:tc>
                <a:tc>
                  <a:txBody>
                    <a:bodyPr/>
                    <a:lstStyle/>
                    <a:p>
                      <a:r>
                        <a:rPr lang="en-US" sz="1800" dirty="0" smtClean="0"/>
                        <a:t>Munda to Charsadda</a:t>
                      </a:r>
                      <a:r>
                        <a:rPr lang="en-US" sz="1800" baseline="0" dirty="0" smtClean="0"/>
                        <a:t> Road</a:t>
                      </a:r>
                      <a:endParaRPr lang="en-US" sz="1800" dirty="0">
                        <a:latin typeface="Times New Roman" pitchFamily="18" charset="0"/>
                        <a:cs typeface="Times New Roman" pitchFamily="18" charset="0"/>
                      </a:endParaRPr>
                    </a:p>
                  </a:txBody>
                  <a:tcPr marL="82373" marR="82373" marT="45728" marB="45728"/>
                </a:tc>
                <a:tc>
                  <a:txBody>
                    <a:bodyPr/>
                    <a:lstStyle/>
                    <a:p>
                      <a:pPr algn="ctr"/>
                      <a:r>
                        <a:rPr lang="en-US" sz="1800" dirty="0" smtClean="0"/>
                        <a:t>40</a:t>
                      </a:r>
                      <a:endParaRPr lang="en-US" sz="1800" dirty="0">
                        <a:latin typeface="Times New Roman" pitchFamily="18" charset="0"/>
                        <a:cs typeface="Times New Roman" pitchFamily="18" charset="0"/>
                      </a:endParaRPr>
                    </a:p>
                  </a:txBody>
                  <a:tcPr marL="82373" marR="82373" marT="45728" marB="45728"/>
                </a:tc>
                <a:tc>
                  <a:txBody>
                    <a:bodyPr/>
                    <a:lstStyle/>
                    <a:p>
                      <a:pPr algn="ctr"/>
                      <a:r>
                        <a:rPr lang="en-US" sz="1800" dirty="0" smtClean="0"/>
                        <a:t>6.5 hours</a:t>
                      </a:r>
                      <a:endParaRPr lang="en-US" sz="1800" dirty="0">
                        <a:latin typeface="Times New Roman" pitchFamily="18" charset="0"/>
                        <a:cs typeface="Times New Roman" pitchFamily="18" charset="0"/>
                      </a:endParaRPr>
                    </a:p>
                  </a:txBody>
                  <a:tcPr marL="82373" marR="82373" marT="45728" marB="45728"/>
                </a:tc>
                <a:extLst>
                  <a:ext uri="{0D108BD9-81ED-4DB2-BD59-A6C34878D82A}">
                    <a16:rowId xmlns="" xmlns:a16="http://schemas.microsoft.com/office/drawing/2014/main" val="10004"/>
                  </a:ext>
                </a:extLst>
              </a:tr>
              <a:tr h="534966">
                <a:tc>
                  <a:txBody>
                    <a:bodyPr/>
                    <a:lstStyle/>
                    <a:p>
                      <a:r>
                        <a:rPr lang="en-US" sz="1800" dirty="0" smtClean="0"/>
                        <a:t>iv.</a:t>
                      </a:r>
                      <a:endParaRPr lang="en-US" sz="1800" dirty="0">
                        <a:latin typeface="Times New Roman" pitchFamily="18" charset="0"/>
                        <a:cs typeface="Times New Roman" pitchFamily="18" charset="0"/>
                      </a:endParaRPr>
                    </a:p>
                  </a:txBody>
                  <a:tcPr marL="82373" marR="82373" marT="45728" marB="45728"/>
                </a:tc>
                <a:tc>
                  <a:txBody>
                    <a:bodyPr/>
                    <a:lstStyle/>
                    <a:p>
                      <a:r>
                        <a:rPr lang="en-US" sz="1800" dirty="0" smtClean="0"/>
                        <a:t>Charsadda Road to Nowshera</a:t>
                      </a:r>
                      <a:endParaRPr lang="en-US" sz="1800" dirty="0">
                        <a:latin typeface="Times New Roman" pitchFamily="18" charset="0"/>
                        <a:cs typeface="Times New Roman" pitchFamily="18" charset="0"/>
                      </a:endParaRPr>
                    </a:p>
                  </a:txBody>
                  <a:tcPr marL="82373" marR="82373" marT="45728" marB="45728"/>
                </a:tc>
                <a:tc>
                  <a:txBody>
                    <a:bodyPr/>
                    <a:lstStyle/>
                    <a:p>
                      <a:pPr algn="ctr"/>
                      <a:r>
                        <a:rPr lang="en-US" sz="1800" dirty="0" smtClean="0"/>
                        <a:t>35</a:t>
                      </a:r>
                      <a:endParaRPr lang="en-US" sz="1800" dirty="0">
                        <a:latin typeface="Times New Roman" pitchFamily="18" charset="0"/>
                        <a:cs typeface="Times New Roman" pitchFamily="18" charset="0"/>
                      </a:endParaRPr>
                    </a:p>
                  </a:txBody>
                  <a:tcPr marL="82373" marR="82373" marT="45728" marB="45728"/>
                </a:tc>
                <a:tc>
                  <a:txBody>
                    <a:bodyPr/>
                    <a:lstStyle/>
                    <a:p>
                      <a:pPr algn="ctr"/>
                      <a:r>
                        <a:rPr lang="en-US" sz="1800" dirty="0" smtClean="0"/>
                        <a:t>6 hours</a:t>
                      </a:r>
                      <a:endParaRPr lang="en-US" sz="1800" dirty="0">
                        <a:latin typeface="Times New Roman" pitchFamily="18" charset="0"/>
                        <a:cs typeface="Times New Roman" pitchFamily="18" charset="0"/>
                      </a:endParaRPr>
                    </a:p>
                  </a:txBody>
                  <a:tcPr marL="82373" marR="82373" marT="45728" marB="45728"/>
                </a:tc>
                <a:extLst>
                  <a:ext uri="{0D108BD9-81ED-4DB2-BD59-A6C34878D82A}">
                    <a16:rowId xmlns="" xmlns:a16="http://schemas.microsoft.com/office/drawing/2014/main" val="10005"/>
                  </a:ext>
                </a:extLst>
              </a:tr>
              <a:tr h="418126">
                <a:tc>
                  <a:txBody>
                    <a:bodyPr/>
                    <a:lstStyle/>
                    <a:p>
                      <a:endParaRPr lang="en-US" sz="1800" dirty="0">
                        <a:latin typeface="Times New Roman" pitchFamily="18" charset="0"/>
                        <a:cs typeface="Times New Roman" pitchFamily="18" charset="0"/>
                      </a:endParaRPr>
                    </a:p>
                  </a:txBody>
                  <a:tcPr marL="82373" marR="82373" marT="45728" marB="45728"/>
                </a:tc>
                <a:tc>
                  <a:txBody>
                    <a:bodyPr/>
                    <a:lstStyle/>
                    <a:p>
                      <a:r>
                        <a:rPr lang="en-US" sz="1800" b="1" u="sng" dirty="0" smtClean="0"/>
                        <a:t>KABUL RIVER</a:t>
                      </a:r>
                      <a:endParaRPr lang="en-US" sz="1800" b="1" u="sng" dirty="0">
                        <a:solidFill>
                          <a:schemeClr val="bg1"/>
                        </a:solidFill>
                        <a:latin typeface="Times New Roman" pitchFamily="18" charset="0"/>
                        <a:cs typeface="Times New Roman" pitchFamily="18" charset="0"/>
                      </a:endParaRPr>
                    </a:p>
                  </a:txBody>
                  <a:tcPr marL="82373" marR="82373" marT="45728" marB="45728"/>
                </a:tc>
                <a:tc>
                  <a:txBody>
                    <a:bodyPr/>
                    <a:lstStyle/>
                    <a:p>
                      <a:pPr algn="ctr"/>
                      <a:endParaRPr lang="en-US" sz="1800" dirty="0">
                        <a:latin typeface="Times New Roman" pitchFamily="18" charset="0"/>
                        <a:cs typeface="Times New Roman" pitchFamily="18" charset="0"/>
                      </a:endParaRPr>
                    </a:p>
                  </a:txBody>
                  <a:tcPr marL="82373" marR="82373" marT="45728" marB="45728"/>
                </a:tc>
                <a:tc>
                  <a:txBody>
                    <a:bodyPr/>
                    <a:lstStyle/>
                    <a:p>
                      <a:pPr algn="ctr"/>
                      <a:endParaRPr lang="en-US" sz="1800" dirty="0">
                        <a:latin typeface="Times New Roman" pitchFamily="18" charset="0"/>
                        <a:cs typeface="Times New Roman" pitchFamily="18" charset="0"/>
                      </a:endParaRPr>
                    </a:p>
                  </a:txBody>
                  <a:tcPr marL="82373" marR="82373" marT="45728" marB="45728"/>
                </a:tc>
                <a:extLst>
                  <a:ext uri="{0D108BD9-81ED-4DB2-BD59-A6C34878D82A}">
                    <a16:rowId xmlns="" xmlns:a16="http://schemas.microsoft.com/office/drawing/2014/main" val="10006"/>
                  </a:ext>
                </a:extLst>
              </a:tr>
              <a:tr h="506306">
                <a:tc>
                  <a:txBody>
                    <a:bodyPr/>
                    <a:lstStyle/>
                    <a:p>
                      <a:r>
                        <a:rPr lang="en-US" sz="1800" dirty="0" smtClean="0"/>
                        <a:t>i.</a:t>
                      </a:r>
                      <a:endParaRPr lang="en-US" sz="1800" dirty="0">
                        <a:latin typeface="Times New Roman" pitchFamily="18" charset="0"/>
                        <a:cs typeface="Times New Roman" pitchFamily="18" charset="0"/>
                      </a:endParaRPr>
                    </a:p>
                  </a:txBody>
                  <a:tcPr marL="82373" marR="82373" marT="45728" marB="45728"/>
                </a:tc>
                <a:tc>
                  <a:txBody>
                    <a:bodyPr/>
                    <a:lstStyle/>
                    <a:p>
                      <a:r>
                        <a:rPr lang="en-US" sz="1800" dirty="0" smtClean="0"/>
                        <a:t>Warsak to Nowshera</a:t>
                      </a:r>
                      <a:endParaRPr lang="en-US" sz="1800" dirty="0">
                        <a:latin typeface="Times New Roman" pitchFamily="18" charset="0"/>
                        <a:cs typeface="Times New Roman" pitchFamily="18" charset="0"/>
                      </a:endParaRPr>
                    </a:p>
                  </a:txBody>
                  <a:tcPr marL="82373" marR="82373" marT="45728" marB="45728"/>
                </a:tc>
                <a:tc>
                  <a:txBody>
                    <a:bodyPr/>
                    <a:lstStyle/>
                    <a:p>
                      <a:pPr algn="ctr"/>
                      <a:r>
                        <a:rPr lang="en-US" sz="1800" dirty="0" smtClean="0"/>
                        <a:t>60</a:t>
                      </a:r>
                      <a:endParaRPr lang="en-US" sz="1800" dirty="0">
                        <a:latin typeface="Times New Roman" pitchFamily="18" charset="0"/>
                        <a:cs typeface="Times New Roman" pitchFamily="18" charset="0"/>
                      </a:endParaRPr>
                    </a:p>
                  </a:txBody>
                  <a:tcPr marL="82373" marR="82373" marT="45728" marB="45728"/>
                </a:tc>
                <a:tc>
                  <a:txBody>
                    <a:bodyPr/>
                    <a:lstStyle/>
                    <a:p>
                      <a:pPr algn="ctr"/>
                      <a:r>
                        <a:rPr lang="en-US" sz="1800" dirty="0" smtClean="0"/>
                        <a:t>10 hours</a:t>
                      </a:r>
                      <a:endParaRPr lang="en-US" sz="1800" dirty="0">
                        <a:latin typeface="Times New Roman" pitchFamily="18" charset="0"/>
                        <a:cs typeface="Times New Roman" pitchFamily="18" charset="0"/>
                      </a:endParaRPr>
                    </a:p>
                  </a:txBody>
                  <a:tcPr marL="82373" marR="82373" marT="45728" marB="45728"/>
                </a:tc>
                <a:extLst>
                  <a:ext uri="{0D108BD9-81ED-4DB2-BD59-A6C34878D82A}">
                    <a16:rowId xmlns="" xmlns:a16="http://schemas.microsoft.com/office/drawing/2014/main" val="10007"/>
                  </a:ext>
                </a:extLst>
              </a:tr>
              <a:tr h="416234">
                <a:tc>
                  <a:txBody>
                    <a:bodyPr/>
                    <a:lstStyle/>
                    <a:p>
                      <a:endParaRPr lang="en-US" sz="1800" dirty="0">
                        <a:latin typeface="Times New Roman" pitchFamily="18" charset="0"/>
                        <a:cs typeface="Times New Roman" pitchFamily="18" charset="0"/>
                      </a:endParaRPr>
                    </a:p>
                  </a:txBody>
                  <a:tcPr marL="82373" marR="82373" marT="45728" marB="45728"/>
                </a:tc>
                <a:tc>
                  <a:txBody>
                    <a:bodyPr/>
                    <a:lstStyle/>
                    <a:p>
                      <a:r>
                        <a:rPr lang="en-US" sz="1800" b="1" u="sng" dirty="0" smtClean="0"/>
                        <a:t>INDUS</a:t>
                      </a:r>
                      <a:r>
                        <a:rPr lang="en-US" sz="1800" b="1" u="sng" baseline="0" dirty="0" smtClean="0"/>
                        <a:t> RIVER</a:t>
                      </a:r>
                      <a:endParaRPr lang="en-US" sz="1800" b="1" u="sng" dirty="0">
                        <a:solidFill>
                          <a:schemeClr val="bg1"/>
                        </a:solidFill>
                        <a:latin typeface="Times New Roman" pitchFamily="18" charset="0"/>
                        <a:cs typeface="Times New Roman" pitchFamily="18" charset="0"/>
                      </a:endParaRPr>
                    </a:p>
                  </a:txBody>
                  <a:tcPr marL="82373" marR="82373" marT="45728" marB="45728"/>
                </a:tc>
                <a:tc>
                  <a:txBody>
                    <a:bodyPr/>
                    <a:lstStyle/>
                    <a:p>
                      <a:pPr algn="ctr"/>
                      <a:endParaRPr lang="en-US" sz="1800" dirty="0">
                        <a:latin typeface="Times New Roman" pitchFamily="18" charset="0"/>
                        <a:cs typeface="Times New Roman" pitchFamily="18" charset="0"/>
                      </a:endParaRPr>
                    </a:p>
                  </a:txBody>
                  <a:tcPr marL="82373" marR="82373" marT="45728" marB="45728"/>
                </a:tc>
                <a:tc>
                  <a:txBody>
                    <a:bodyPr/>
                    <a:lstStyle/>
                    <a:p>
                      <a:pPr algn="ctr"/>
                      <a:endParaRPr lang="en-US" sz="1800" dirty="0">
                        <a:latin typeface="Times New Roman" pitchFamily="18" charset="0"/>
                        <a:cs typeface="Times New Roman" pitchFamily="18" charset="0"/>
                      </a:endParaRPr>
                    </a:p>
                  </a:txBody>
                  <a:tcPr marL="82373" marR="82373" marT="45728" marB="45728"/>
                </a:tc>
                <a:extLst>
                  <a:ext uri="{0D108BD9-81ED-4DB2-BD59-A6C34878D82A}">
                    <a16:rowId xmlns="" xmlns:a16="http://schemas.microsoft.com/office/drawing/2014/main" val="10008"/>
                  </a:ext>
                </a:extLst>
              </a:tr>
              <a:tr h="536847">
                <a:tc>
                  <a:txBody>
                    <a:bodyPr/>
                    <a:lstStyle/>
                    <a:p>
                      <a:r>
                        <a:rPr lang="en-US" sz="1800" dirty="0" smtClean="0"/>
                        <a:t>i.</a:t>
                      </a:r>
                      <a:endParaRPr lang="en-US" sz="1800" dirty="0">
                        <a:latin typeface="Times New Roman" pitchFamily="18" charset="0"/>
                        <a:cs typeface="Times New Roman" pitchFamily="18" charset="0"/>
                      </a:endParaRPr>
                    </a:p>
                  </a:txBody>
                  <a:tcPr marL="82373" marR="82373" marT="45728" marB="45728"/>
                </a:tc>
                <a:tc>
                  <a:txBody>
                    <a:bodyPr/>
                    <a:lstStyle/>
                    <a:p>
                      <a:pPr marL="0" algn="l" defTabSz="914400" rtl="0" eaLnBrk="1" fontAlgn="b" latinLnBrk="0" hangingPunct="1"/>
                      <a:r>
                        <a:rPr kumimoji="0" lang="en-US" sz="1800" b="0" i="0" u="none" strike="noStrike" kern="1200" baseline="0" dirty="0" smtClean="0">
                          <a:solidFill>
                            <a:schemeClr val="dk1"/>
                          </a:solidFill>
                          <a:latin typeface="+mn-lt"/>
                          <a:ea typeface="+mn-ea"/>
                          <a:cs typeface="+mn-cs"/>
                        </a:rPr>
                        <a:t>  Jinnah Barrage to </a:t>
                      </a:r>
                      <a:r>
                        <a:rPr kumimoji="0" lang="en-US" sz="1800" b="0" i="0" u="none" strike="noStrike" kern="1200" baseline="0" dirty="0" err="1" smtClean="0">
                          <a:solidFill>
                            <a:schemeClr val="dk1"/>
                          </a:solidFill>
                          <a:latin typeface="+mn-lt"/>
                          <a:ea typeface="+mn-ea"/>
                          <a:cs typeface="+mn-cs"/>
                        </a:rPr>
                        <a:t>Chashma</a:t>
                      </a:r>
                      <a:r>
                        <a:rPr kumimoji="0" lang="en-US" sz="1800" b="0" i="0" u="none" strike="noStrike" kern="1200" baseline="0" dirty="0" smtClean="0">
                          <a:solidFill>
                            <a:schemeClr val="dk1"/>
                          </a:solidFill>
                          <a:latin typeface="+mn-lt"/>
                          <a:ea typeface="+mn-ea"/>
                          <a:cs typeface="+mn-cs"/>
                        </a:rPr>
                        <a:t> Barrage</a:t>
                      </a:r>
                      <a:endParaRPr lang="en-US" sz="1600" b="0" i="0" u="none" strike="noStrike" kern="1200" dirty="0">
                        <a:solidFill>
                          <a:srgbClr val="000000"/>
                        </a:solidFill>
                        <a:effectLst/>
                        <a:latin typeface="Calibri" panose="020F0502020204030204" pitchFamily="34" charset="0"/>
                        <a:ea typeface="+mn-ea"/>
                        <a:cs typeface="+mn-cs"/>
                      </a:endParaRPr>
                    </a:p>
                  </a:txBody>
                  <a:tcPr marL="7621" marR="7621" marT="7620" marB="0" anchor="b"/>
                </a:tc>
                <a:tc>
                  <a:txBody>
                    <a:bodyPr/>
                    <a:lstStyle/>
                    <a:p>
                      <a:pPr marL="0" algn="ctr" defTabSz="914400" rtl="0" eaLnBrk="1" fontAlgn="b" latinLnBrk="0" hangingPunct="1"/>
                      <a:r>
                        <a:rPr lang="en-US" sz="1800" kern="1200" dirty="0" smtClean="0">
                          <a:solidFill>
                            <a:schemeClr val="dk1"/>
                          </a:solidFill>
                          <a:latin typeface="+mn-lt"/>
                          <a:ea typeface="+mn-ea"/>
                          <a:cs typeface="+mn-cs"/>
                        </a:rPr>
                        <a:t>56</a:t>
                      </a:r>
                      <a:endParaRPr lang="en-US" sz="1800" kern="1200" dirty="0">
                        <a:solidFill>
                          <a:schemeClr val="dk1"/>
                        </a:solidFill>
                        <a:latin typeface="+mn-lt"/>
                        <a:ea typeface="+mn-ea"/>
                        <a:cs typeface="+mn-cs"/>
                      </a:endParaRPr>
                    </a:p>
                  </a:txBody>
                  <a:tcPr marL="7621" marR="7621" marT="7620" marB="0" anchor="b"/>
                </a:tc>
                <a:tc>
                  <a:txBody>
                    <a:bodyPr/>
                    <a:lstStyle/>
                    <a:p>
                      <a:pPr marL="0" algn="ctr" defTabSz="914400" rtl="0" eaLnBrk="1" fontAlgn="b" latinLnBrk="0" hangingPunct="1"/>
                      <a:endParaRPr lang="en-US" sz="1800" kern="1200" dirty="0" smtClean="0">
                        <a:solidFill>
                          <a:schemeClr val="dk1"/>
                        </a:solidFill>
                        <a:latin typeface="+mn-lt"/>
                        <a:ea typeface="+mn-ea"/>
                        <a:cs typeface="+mn-cs"/>
                      </a:endParaRPr>
                    </a:p>
                    <a:p>
                      <a:pPr marL="0" algn="ctr" defTabSz="914400" rtl="0" eaLnBrk="1" fontAlgn="b" latinLnBrk="0" hangingPunct="1"/>
                      <a:r>
                        <a:rPr lang="en-US" sz="1800" kern="1200" dirty="0" smtClean="0">
                          <a:solidFill>
                            <a:schemeClr val="dk1"/>
                          </a:solidFill>
                          <a:latin typeface="+mn-lt"/>
                          <a:ea typeface="+mn-ea"/>
                          <a:cs typeface="+mn-cs"/>
                        </a:rPr>
                        <a:t>4.5 Hours</a:t>
                      </a:r>
                      <a:endParaRPr lang="en-US" sz="1800" kern="1200" dirty="0">
                        <a:solidFill>
                          <a:schemeClr val="dk1"/>
                        </a:solidFill>
                        <a:latin typeface="+mn-lt"/>
                        <a:ea typeface="+mn-ea"/>
                        <a:cs typeface="+mn-cs"/>
                      </a:endParaRPr>
                    </a:p>
                  </a:txBody>
                  <a:tcPr marL="7621" marR="7621" marT="7620" marB="0"/>
                </a:tc>
                <a:extLst>
                  <a:ext uri="{0D108BD9-81ED-4DB2-BD59-A6C34878D82A}">
                    <a16:rowId xmlns="" xmlns:a16="http://schemas.microsoft.com/office/drawing/2014/main" val="10009"/>
                  </a:ext>
                </a:extLst>
              </a:tr>
              <a:tr h="506306">
                <a:tc>
                  <a:txBody>
                    <a:bodyPr/>
                    <a:lstStyle/>
                    <a:p>
                      <a:r>
                        <a:rPr lang="en-US" sz="1800" dirty="0" smtClean="0"/>
                        <a:t>ii.</a:t>
                      </a:r>
                      <a:endParaRPr lang="en-US" sz="1800" dirty="0">
                        <a:latin typeface="Times New Roman" pitchFamily="18" charset="0"/>
                        <a:cs typeface="Times New Roman" pitchFamily="18" charset="0"/>
                      </a:endParaRPr>
                    </a:p>
                  </a:txBody>
                  <a:tcPr marL="82373" marR="82373" marT="45728" marB="45728"/>
                </a:tc>
                <a:tc>
                  <a:txBody>
                    <a:bodyPr/>
                    <a:lstStyle/>
                    <a:p>
                      <a:pPr marL="0" algn="l" defTabSz="914400" rtl="0" eaLnBrk="1" fontAlgn="b" latinLnBrk="0" hangingPunct="1"/>
                      <a:r>
                        <a:rPr kumimoji="0" lang="en-US" sz="1800" b="0" i="0" u="none" strike="noStrike" kern="1200" baseline="0" dirty="0" err="1" smtClean="0">
                          <a:solidFill>
                            <a:schemeClr val="dk1"/>
                          </a:solidFill>
                          <a:latin typeface="+mn-lt"/>
                          <a:ea typeface="+mn-ea"/>
                          <a:cs typeface="+mn-cs"/>
                        </a:rPr>
                        <a:t>Chashma</a:t>
                      </a:r>
                      <a:r>
                        <a:rPr kumimoji="0" lang="en-US" sz="1800" b="0" i="0" u="none" strike="noStrike" kern="1200" baseline="0" dirty="0" smtClean="0">
                          <a:solidFill>
                            <a:schemeClr val="dk1"/>
                          </a:solidFill>
                          <a:latin typeface="+mn-lt"/>
                          <a:ea typeface="+mn-ea"/>
                          <a:cs typeface="+mn-cs"/>
                        </a:rPr>
                        <a:t> Barrage to </a:t>
                      </a:r>
                      <a:r>
                        <a:rPr kumimoji="0" lang="en-US" sz="1800" b="0" i="0" u="none" strike="noStrike" kern="1200" baseline="0" dirty="0" err="1" smtClean="0">
                          <a:solidFill>
                            <a:schemeClr val="dk1"/>
                          </a:solidFill>
                          <a:latin typeface="+mn-lt"/>
                          <a:ea typeface="+mn-ea"/>
                          <a:cs typeface="+mn-cs"/>
                        </a:rPr>
                        <a:t>D.I.Khan</a:t>
                      </a:r>
                      <a:endParaRPr kumimoji="0" lang="en-US" sz="1800" b="0" i="0" u="none" strike="noStrike" kern="1200" baseline="0" dirty="0">
                        <a:solidFill>
                          <a:schemeClr val="dk1"/>
                        </a:solidFill>
                        <a:latin typeface="+mn-lt"/>
                        <a:ea typeface="+mn-ea"/>
                        <a:cs typeface="+mn-cs"/>
                      </a:endParaRPr>
                    </a:p>
                  </a:txBody>
                  <a:tcPr marL="82373" marR="82373" marT="45728" marB="45728"/>
                </a:tc>
                <a:tc>
                  <a:txBody>
                    <a:bodyPr/>
                    <a:lstStyle/>
                    <a:p>
                      <a:pPr algn="ctr"/>
                      <a:r>
                        <a:rPr lang="en-US" sz="1800" dirty="0" smtClean="0"/>
                        <a:t>100</a:t>
                      </a:r>
                      <a:endParaRPr lang="en-US" sz="1800" dirty="0">
                        <a:latin typeface="Times New Roman" pitchFamily="18" charset="0"/>
                        <a:cs typeface="Times New Roman" pitchFamily="18" charset="0"/>
                      </a:endParaRPr>
                    </a:p>
                  </a:txBody>
                  <a:tcPr marL="82373" marR="82373" marT="45728" marB="45728"/>
                </a:tc>
                <a:tc>
                  <a:txBody>
                    <a:bodyPr/>
                    <a:lstStyle/>
                    <a:p>
                      <a:pPr algn="ctr"/>
                      <a:r>
                        <a:rPr lang="en-US" sz="1800" dirty="0" smtClean="0"/>
                        <a:t>15 -17  hours</a:t>
                      </a:r>
                      <a:endParaRPr lang="en-US" sz="1800" dirty="0">
                        <a:latin typeface="Times New Roman" pitchFamily="18" charset="0"/>
                        <a:cs typeface="Times New Roman" pitchFamily="18" charset="0"/>
                      </a:endParaRPr>
                    </a:p>
                  </a:txBody>
                  <a:tcPr marL="82373" marR="82373" marT="45728" marB="45728"/>
                </a:tc>
                <a:extLst>
                  <a:ext uri="{0D108BD9-81ED-4DB2-BD59-A6C34878D82A}">
                    <a16:rowId xmlns="" xmlns:a16="http://schemas.microsoft.com/office/drawing/2014/main" val="10010"/>
                  </a:ext>
                </a:extLst>
              </a:tr>
              <a:tr h="506306">
                <a:tc>
                  <a:txBody>
                    <a:bodyPr/>
                    <a:lstStyle/>
                    <a:p>
                      <a:r>
                        <a:rPr lang="en-US" sz="1800" dirty="0" smtClean="0"/>
                        <a:t>iii.</a:t>
                      </a:r>
                      <a:endParaRPr lang="en-US" sz="1800" dirty="0">
                        <a:latin typeface="Times New Roman" pitchFamily="18" charset="0"/>
                        <a:cs typeface="Times New Roman" pitchFamily="18" charset="0"/>
                      </a:endParaRPr>
                    </a:p>
                  </a:txBody>
                  <a:tcPr marL="82373" marR="82373" marT="45728" marB="45728"/>
                </a:tc>
                <a:tc>
                  <a:txBody>
                    <a:bodyPr/>
                    <a:lstStyle/>
                    <a:p>
                      <a:r>
                        <a:rPr lang="en-US" sz="1800" dirty="0" err="1" smtClean="0"/>
                        <a:t>D.I.Khan</a:t>
                      </a:r>
                      <a:r>
                        <a:rPr lang="en-US" sz="1800" dirty="0" smtClean="0"/>
                        <a:t> to </a:t>
                      </a:r>
                      <a:r>
                        <a:rPr lang="en-US" sz="1800" dirty="0" err="1" smtClean="0"/>
                        <a:t>Ramak</a:t>
                      </a:r>
                      <a:endParaRPr lang="en-US" sz="1800" dirty="0">
                        <a:latin typeface="Times New Roman" pitchFamily="18" charset="0"/>
                        <a:cs typeface="Times New Roman" pitchFamily="18" charset="0"/>
                      </a:endParaRPr>
                    </a:p>
                  </a:txBody>
                  <a:tcPr marL="82373" marR="82373" marT="45728" marB="45728"/>
                </a:tc>
                <a:tc>
                  <a:txBody>
                    <a:bodyPr/>
                    <a:lstStyle/>
                    <a:p>
                      <a:pPr algn="ctr"/>
                      <a:r>
                        <a:rPr lang="en-US" sz="1800" dirty="0" smtClean="0"/>
                        <a:t>70</a:t>
                      </a:r>
                      <a:endParaRPr lang="en-US" sz="1800" dirty="0">
                        <a:latin typeface="Times New Roman" pitchFamily="18" charset="0"/>
                        <a:cs typeface="Times New Roman" pitchFamily="18" charset="0"/>
                      </a:endParaRPr>
                    </a:p>
                  </a:txBody>
                  <a:tcPr marL="82373" marR="82373" marT="45728" marB="45728"/>
                </a:tc>
                <a:tc>
                  <a:txBody>
                    <a:bodyPr/>
                    <a:lstStyle/>
                    <a:p>
                      <a:pPr algn="ctr"/>
                      <a:r>
                        <a:rPr lang="en-US" sz="1800" dirty="0" smtClean="0"/>
                        <a:t>9 hours</a:t>
                      </a:r>
                      <a:endParaRPr lang="en-US" sz="1800" dirty="0">
                        <a:latin typeface="Times New Roman" pitchFamily="18" charset="0"/>
                        <a:cs typeface="Times New Roman" pitchFamily="18" charset="0"/>
                      </a:endParaRPr>
                    </a:p>
                  </a:txBody>
                  <a:tcPr marL="82373" marR="82373" marT="45728" marB="45728"/>
                </a:tc>
                <a:extLst>
                  <a:ext uri="{0D108BD9-81ED-4DB2-BD59-A6C34878D82A}">
                    <a16:rowId xmlns="" xmlns:a16="http://schemas.microsoft.com/office/drawing/2014/main" val="10011"/>
                  </a:ext>
                </a:extLst>
              </a:tr>
            </a:tbl>
          </a:graphicData>
        </a:graphic>
      </p:graphicFrame>
    </p:spTree>
    <p:extLst>
      <p:ext uri="{BB962C8B-B14F-4D97-AF65-F5344CB8AC3E}">
        <p14:creationId xmlns="" xmlns:p14="http://schemas.microsoft.com/office/powerpoint/2010/main" val="58889150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p:nvPr>
        </p:nvSpPr>
        <p:spPr>
          <a:xfrm>
            <a:off x="304800" y="76200"/>
            <a:ext cx="8511900" cy="533400"/>
          </a:xfrm>
        </p:spPr>
        <p:txBody>
          <a:bodyPr>
            <a:normAutofit fontScale="92500"/>
          </a:bodyPr>
          <a:lstStyle/>
          <a:p>
            <a:pPr algn="ctr">
              <a:buNone/>
            </a:pPr>
            <a:r>
              <a:rPr lang="en-US" sz="2400" b="1" u="sng" dirty="0">
                <a:solidFill>
                  <a:schemeClr val="tx2"/>
                </a:solidFill>
                <a:latin typeface="Arial" pitchFamily="34" charset="0"/>
                <a:cs typeface="Arial" pitchFamily="34" charset="0"/>
              </a:rPr>
              <a:t>Discharge Limit Chart-Rivers/</a:t>
            </a:r>
            <a:r>
              <a:rPr lang="en-US" sz="2400" b="1" u="sng" dirty="0" err="1">
                <a:solidFill>
                  <a:schemeClr val="tx2"/>
                </a:solidFill>
                <a:latin typeface="Arial" pitchFamily="34" charset="0"/>
                <a:cs typeface="Arial" pitchFamily="34" charset="0"/>
              </a:rPr>
              <a:t>Nullahs</a:t>
            </a:r>
            <a:r>
              <a:rPr lang="en-US" sz="2400" b="1" u="sng" dirty="0">
                <a:solidFill>
                  <a:schemeClr val="tx2"/>
                </a:solidFill>
                <a:latin typeface="Arial" pitchFamily="34" charset="0"/>
                <a:cs typeface="Arial" pitchFamily="34" charset="0"/>
              </a:rPr>
              <a:t> in Khyber Pakhtunkhwa</a:t>
            </a:r>
          </a:p>
          <a:p>
            <a:pPr marL="0" indent="0" algn="ctr" eaLnBrk="1" hangingPunct="1">
              <a:buFont typeface="Wingdings 2" pitchFamily="18" charset="2"/>
              <a:buNone/>
            </a:pPr>
            <a:endParaRPr lang="en-US" sz="2800" dirty="0" smtClean="0">
              <a:latin typeface="Times New Roman" pitchFamily="18" charset="0"/>
              <a:cs typeface="Times New Roman" pitchFamily="18" charset="0"/>
            </a:endParaRPr>
          </a:p>
        </p:txBody>
      </p:sp>
      <p:sp>
        <p:nvSpPr>
          <p:cNvPr id="19459" name="Slide Number Placeholder 4"/>
          <p:cNvSpPr txBox="1">
            <a:spLocks noGrp="1"/>
          </p:cNvSpPr>
          <p:nvPr/>
        </p:nvSpPr>
        <p:spPr bwMode="auto">
          <a:xfrm>
            <a:off x="6552676" y="6356351"/>
            <a:ext cx="2145136" cy="365125"/>
          </a:xfrm>
          <a:prstGeom prst="rect">
            <a:avLst/>
          </a:prstGeom>
          <a:noFill/>
          <a:ln w="9525">
            <a:noFill/>
            <a:miter lim="800000"/>
            <a:headEnd/>
            <a:tailEnd/>
          </a:ln>
        </p:spPr>
        <p:txBody>
          <a:bodyPr anchor="ctr"/>
          <a:lstStyle/>
          <a:p>
            <a:pPr algn="r" eaLnBrk="0" hangingPunct="0"/>
            <a:endParaRPr lang="en-US" sz="1200">
              <a:latin typeface="Franklin Gothic Book" pitchFamily="34" charset="0"/>
            </a:endParaRPr>
          </a:p>
        </p:txBody>
      </p:sp>
      <p:pic>
        <p:nvPicPr>
          <p:cNvPr id="7" name="Picture 6" descr="Discharge Limits 1.bmp"/>
          <p:cNvPicPr>
            <a:picLocks noChangeAspect="1"/>
          </p:cNvPicPr>
          <p:nvPr/>
        </p:nvPicPr>
        <p:blipFill>
          <a:blip r:embed="rId2"/>
          <a:stretch>
            <a:fillRect/>
          </a:stretch>
        </p:blipFill>
        <p:spPr>
          <a:xfrm>
            <a:off x="228600" y="609600"/>
            <a:ext cx="8610600" cy="5867400"/>
          </a:xfrm>
          <a:prstGeom prst="rect">
            <a:avLst/>
          </a:prstGeom>
        </p:spPr>
      </p:pic>
    </p:spTree>
    <p:extLst>
      <p:ext uri="{BB962C8B-B14F-4D97-AF65-F5344CB8AC3E}">
        <p14:creationId xmlns="" xmlns:p14="http://schemas.microsoft.com/office/powerpoint/2010/main" val="349932921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4"/>
          <p:cNvSpPr txBox="1">
            <a:spLocks noGrp="1"/>
          </p:cNvSpPr>
          <p:nvPr/>
        </p:nvSpPr>
        <p:spPr bwMode="auto">
          <a:xfrm>
            <a:off x="6552676" y="6356351"/>
            <a:ext cx="2145136" cy="365125"/>
          </a:xfrm>
          <a:prstGeom prst="rect">
            <a:avLst/>
          </a:prstGeom>
          <a:noFill/>
          <a:ln w="9525">
            <a:noFill/>
            <a:miter lim="800000"/>
            <a:headEnd/>
            <a:tailEnd/>
          </a:ln>
        </p:spPr>
        <p:txBody>
          <a:bodyPr anchor="ctr"/>
          <a:lstStyle/>
          <a:p>
            <a:pPr algn="r" eaLnBrk="0" hangingPunct="0"/>
            <a:endParaRPr lang="en-US" sz="1200">
              <a:latin typeface="Franklin Gothic Book" pitchFamily="34" charset="0"/>
            </a:endParaRPr>
          </a:p>
        </p:txBody>
      </p:sp>
      <p:pic>
        <p:nvPicPr>
          <p:cNvPr id="4" name="Picture 3" descr="Discharge Limits 2.bmp"/>
          <p:cNvPicPr>
            <a:picLocks noChangeAspect="1"/>
          </p:cNvPicPr>
          <p:nvPr/>
        </p:nvPicPr>
        <p:blipFill>
          <a:blip r:embed="rId2"/>
          <a:stretch>
            <a:fillRect/>
          </a:stretch>
        </p:blipFill>
        <p:spPr>
          <a:xfrm>
            <a:off x="0" y="152400"/>
            <a:ext cx="9144000" cy="6629400"/>
          </a:xfrm>
          <a:prstGeom prst="rect">
            <a:avLst/>
          </a:prstGeom>
        </p:spPr>
      </p:pic>
    </p:spTree>
    <p:extLst>
      <p:ext uri="{BB962C8B-B14F-4D97-AF65-F5344CB8AC3E}">
        <p14:creationId xmlns="" xmlns:p14="http://schemas.microsoft.com/office/powerpoint/2010/main" val="156204005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28600"/>
            <a:ext cx="8458200" cy="461665"/>
          </a:xfrm>
          <a:prstGeom prst="rect">
            <a:avLst/>
          </a:prstGeom>
          <a:noFill/>
        </p:spPr>
        <p:txBody>
          <a:bodyPr wrap="square" rtlCol="0">
            <a:spAutoFit/>
          </a:bodyPr>
          <a:lstStyle/>
          <a:p>
            <a:pPr algn="ctr"/>
            <a:r>
              <a:rPr lang="en-US" sz="2400" b="1" dirty="0" smtClean="0"/>
              <a:t>TYPICAL DAILY FLOOD SITUATION REPORT(DFSR)</a:t>
            </a:r>
          </a:p>
        </p:txBody>
      </p:sp>
      <p:pic>
        <p:nvPicPr>
          <p:cNvPr id="2" name="Picture 2"/>
          <p:cNvPicPr>
            <a:picLocks noChangeAspect="1" noChangeArrowheads="1"/>
          </p:cNvPicPr>
          <p:nvPr/>
        </p:nvPicPr>
        <p:blipFill>
          <a:blip r:embed="rId2"/>
          <a:srcRect/>
          <a:stretch>
            <a:fillRect/>
          </a:stretch>
        </p:blipFill>
        <p:spPr bwMode="auto">
          <a:xfrm rot="16200000">
            <a:off x="1620046" y="132555"/>
            <a:ext cx="6172200" cy="7278689"/>
          </a:xfrm>
          <a:prstGeom prst="rect">
            <a:avLst/>
          </a:prstGeom>
          <a:noFill/>
          <a:ln w="9525">
            <a:noFill/>
            <a:miter lim="800000"/>
            <a:headEnd/>
            <a:tailEnd/>
          </a:ln>
          <a:effectLst/>
        </p:spPr>
      </p:pic>
    </p:spTree>
    <p:extLst>
      <p:ext uri="{BB962C8B-B14F-4D97-AF65-F5344CB8AC3E}">
        <p14:creationId xmlns="" xmlns:p14="http://schemas.microsoft.com/office/powerpoint/2010/main" val="4139555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591166" y="210962"/>
            <a:ext cx="7520678" cy="485089"/>
          </a:xfrm>
        </p:spPr>
        <p:txBody>
          <a:bodyPr>
            <a:normAutofit fontScale="90000"/>
          </a:bodyPr>
          <a:lstStyle/>
          <a:p>
            <a:pPr eaLnBrk="1" hangingPunct="1"/>
            <a:r>
              <a:rPr lang="en-US" altLang="en-US" sz="3000" b="1" u="sng" dirty="0">
                <a:latin typeface="Times New Roman" pitchFamily="18" charset="0"/>
                <a:cs typeface="Times New Roman" pitchFamily="18" charset="0"/>
              </a:rPr>
              <a:t>Flood </a:t>
            </a:r>
            <a:r>
              <a:rPr lang="en-US" altLang="en-US" sz="3000" b="1" u="sng" dirty="0" smtClean="0">
                <a:latin typeface="Times New Roman" pitchFamily="18" charset="0"/>
                <a:cs typeface="Times New Roman" pitchFamily="18" charset="0"/>
              </a:rPr>
              <a:t>Contingency </a:t>
            </a:r>
            <a:r>
              <a:rPr lang="en-US" altLang="en-US" sz="3000" b="1" u="sng" dirty="0">
                <a:latin typeface="Times New Roman" pitchFamily="18" charset="0"/>
                <a:cs typeface="Times New Roman" pitchFamily="18" charset="0"/>
              </a:rPr>
              <a:t>Plan, </a:t>
            </a:r>
            <a:r>
              <a:rPr lang="en-US" altLang="en-US" sz="3000" b="1" u="sng" dirty="0" smtClean="0">
                <a:latin typeface="Times New Roman" pitchFamily="18" charset="0"/>
                <a:cs typeface="Times New Roman" pitchFamily="18" charset="0"/>
              </a:rPr>
              <a:t>2024</a:t>
            </a:r>
            <a:endParaRPr lang="en-US" altLang="en-US" sz="3000" b="1" u="sng" dirty="0">
              <a:latin typeface="Times New Roman" pitchFamily="18" charset="0"/>
              <a:cs typeface="Times New Roman" pitchFamily="18" charset="0"/>
            </a:endParaRPr>
          </a:p>
        </p:txBody>
      </p:sp>
      <p:sp>
        <p:nvSpPr>
          <p:cNvPr id="115715" name="Content Placeholder 2"/>
          <p:cNvSpPr>
            <a:spLocks noGrp="1"/>
          </p:cNvSpPr>
          <p:nvPr>
            <p:ph idx="1"/>
          </p:nvPr>
        </p:nvSpPr>
        <p:spPr>
          <a:xfrm>
            <a:off x="109652" y="820004"/>
            <a:ext cx="8855568" cy="5556482"/>
          </a:xfrm>
        </p:spPr>
        <p:txBody>
          <a:bodyPr>
            <a:normAutofit fontScale="92500"/>
          </a:bodyPr>
          <a:lstStyle/>
          <a:p>
            <a:pPr marL="386068" indent="-386068" algn="just">
              <a:lnSpc>
                <a:spcPct val="150000"/>
              </a:lnSpc>
              <a:spcBef>
                <a:spcPct val="0"/>
              </a:spcBef>
              <a:buClr>
                <a:schemeClr val="tx1"/>
              </a:buClr>
              <a:buFont typeface="Calibri" pitchFamily="34" charset="0"/>
              <a:buAutoNum type="arabicPeriod"/>
              <a:tabLst>
                <a:tab pos="343171" algn="l"/>
              </a:tabLst>
            </a:pPr>
            <a:r>
              <a:rPr lang="en-US" altLang="en-US" sz="2100" dirty="0">
                <a:latin typeface="Times New Roman" pitchFamily="18" charset="0"/>
                <a:cs typeface="Times New Roman" pitchFamily="18" charset="0"/>
              </a:rPr>
              <a:t>Flood Emergency Cell at regional office Peshawar has been </a:t>
            </a:r>
            <a:r>
              <a:rPr lang="en-US" altLang="en-US" sz="2100" dirty="0" smtClean="0">
                <a:latin typeface="Times New Roman" pitchFamily="18" charset="0"/>
                <a:cs typeface="Times New Roman" pitchFamily="18" charset="0"/>
              </a:rPr>
              <a:t>established and is operational since 22nd April 2024 </a:t>
            </a:r>
            <a:r>
              <a:rPr lang="en-US" altLang="en-US" sz="2100" dirty="0">
                <a:latin typeface="Times New Roman" pitchFamily="18" charset="0"/>
                <a:cs typeface="Times New Roman" pitchFamily="18" charset="0"/>
              </a:rPr>
              <a:t>.</a:t>
            </a:r>
          </a:p>
          <a:p>
            <a:pPr marL="386068" indent="-386068" algn="just">
              <a:lnSpc>
                <a:spcPct val="150000"/>
              </a:lnSpc>
              <a:spcBef>
                <a:spcPct val="0"/>
              </a:spcBef>
              <a:buClr>
                <a:schemeClr val="tx1"/>
              </a:buClr>
              <a:buFont typeface="Calibri" pitchFamily="34" charset="0"/>
              <a:buAutoNum type="arabicPeriod"/>
              <a:tabLst>
                <a:tab pos="343171" algn="l"/>
              </a:tabLst>
            </a:pPr>
            <a:r>
              <a:rPr lang="en-US" altLang="en-US" sz="2100" dirty="0">
                <a:latin typeface="Times New Roman" pitchFamily="18" charset="0"/>
              </a:rPr>
              <a:t>Local Flood Emergency Cells established in the offices of the Executive Engineers in the flood prone districts. </a:t>
            </a:r>
          </a:p>
          <a:p>
            <a:pPr marL="386068" indent="-386068" algn="just">
              <a:lnSpc>
                <a:spcPct val="150000"/>
              </a:lnSpc>
              <a:spcBef>
                <a:spcPct val="0"/>
              </a:spcBef>
              <a:buClr>
                <a:schemeClr val="tx1"/>
              </a:buClr>
              <a:buFont typeface="Calibri" pitchFamily="34" charset="0"/>
              <a:buAutoNum type="arabicPeriod"/>
              <a:tabLst>
                <a:tab pos="343171" algn="l"/>
              </a:tabLst>
            </a:pPr>
            <a:r>
              <a:rPr lang="en-US" altLang="en-US" sz="2100" dirty="0">
                <a:latin typeface="Times New Roman" pitchFamily="18" charset="0"/>
              </a:rPr>
              <a:t>Rehabilitation &amp; calibration of damaged gauges </a:t>
            </a:r>
            <a:r>
              <a:rPr lang="en-US" altLang="en-US" sz="2100" dirty="0" smtClean="0">
                <a:latin typeface="Times New Roman" pitchFamily="18" charset="0"/>
              </a:rPr>
              <a:t>has been completed.</a:t>
            </a:r>
            <a:endParaRPr lang="en-US" altLang="en-US" sz="2100" dirty="0">
              <a:latin typeface="Times New Roman" pitchFamily="18" charset="0"/>
            </a:endParaRPr>
          </a:p>
          <a:p>
            <a:pPr marL="386068" indent="-386068" algn="just">
              <a:lnSpc>
                <a:spcPct val="150000"/>
              </a:lnSpc>
              <a:spcBef>
                <a:spcPct val="0"/>
              </a:spcBef>
              <a:buClr>
                <a:schemeClr val="tx1"/>
              </a:buClr>
              <a:buFont typeface="Calibri" pitchFamily="34" charset="0"/>
              <a:buAutoNum type="arabicPeriod"/>
              <a:tabLst>
                <a:tab pos="343171" algn="l"/>
              </a:tabLst>
            </a:pPr>
            <a:r>
              <a:rPr lang="en-US" altLang="en-US" sz="2100" dirty="0">
                <a:latin typeface="Times New Roman" pitchFamily="18" charset="0"/>
                <a:cs typeface="Times New Roman" pitchFamily="18" charset="0"/>
              </a:rPr>
              <a:t>Emergency supervisory staff </a:t>
            </a:r>
            <a:r>
              <a:rPr lang="en-US" altLang="en-US" sz="2100" dirty="0" smtClean="0">
                <a:latin typeface="Times New Roman" pitchFamily="18" charset="0"/>
                <a:cs typeface="Times New Roman" pitchFamily="18" charset="0"/>
              </a:rPr>
              <a:t>will be deployed </a:t>
            </a:r>
            <a:r>
              <a:rPr lang="en-US" altLang="en-US" sz="2100" dirty="0">
                <a:latin typeface="Times New Roman" pitchFamily="18" charset="0"/>
                <a:cs typeface="Times New Roman" pitchFamily="18" charset="0"/>
              </a:rPr>
              <a:t>on barrages and head </a:t>
            </a:r>
            <a:r>
              <a:rPr lang="en-US" altLang="en-US" sz="2100" dirty="0" smtClean="0">
                <a:latin typeface="Times New Roman" pitchFamily="18" charset="0"/>
                <a:cs typeface="Times New Roman" pitchFamily="18" charset="0"/>
              </a:rPr>
              <a:t>works before the onset of Monsoon Flood Season.</a:t>
            </a:r>
            <a:endParaRPr lang="en-US" altLang="en-US" sz="2100" dirty="0">
              <a:latin typeface="Times New Roman" pitchFamily="18" charset="0"/>
              <a:cs typeface="Times New Roman" pitchFamily="18" charset="0"/>
            </a:endParaRPr>
          </a:p>
          <a:p>
            <a:pPr marL="386068" indent="-386068" algn="just">
              <a:lnSpc>
                <a:spcPct val="150000"/>
              </a:lnSpc>
              <a:buClr>
                <a:schemeClr val="tx1"/>
              </a:buClr>
              <a:buFont typeface="Calibri" pitchFamily="34" charset="0"/>
              <a:buAutoNum type="arabicPeriod"/>
              <a:tabLst>
                <a:tab pos="343171" algn="l"/>
              </a:tabLst>
            </a:pPr>
            <a:r>
              <a:rPr lang="en-US" altLang="en-US" sz="2100" dirty="0">
                <a:latin typeface="Times New Roman" pitchFamily="18" charset="0"/>
                <a:cs typeface="Times New Roman" pitchFamily="18" charset="0"/>
              </a:rPr>
              <a:t>Barrages, Head works and other Irrigation installation </a:t>
            </a:r>
            <a:r>
              <a:rPr lang="en-US" altLang="en-US" sz="2100" dirty="0" smtClean="0">
                <a:latin typeface="Times New Roman" pitchFamily="18" charset="0"/>
                <a:cs typeface="Times New Roman" pitchFamily="18" charset="0"/>
              </a:rPr>
              <a:t>are being operated under Standard </a:t>
            </a:r>
            <a:r>
              <a:rPr lang="en-US" altLang="en-US" sz="2100" dirty="0">
                <a:latin typeface="Times New Roman" pitchFamily="18" charset="0"/>
                <a:cs typeface="Times New Roman" pitchFamily="18" charset="0"/>
              </a:rPr>
              <a:t>Operating Procedure (SOP) </a:t>
            </a:r>
            <a:r>
              <a:rPr lang="en-US" altLang="en-US" sz="2100" dirty="0" smtClean="0">
                <a:latin typeface="Times New Roman" pitchFamily="18" charset="0"/>
                <a:cs typeface="Times New Roman" pitchFamily="18" charset="0"/>
              </a:rPr>
              <a:t>to deal with emergencies arising out of Flood situation.</a:t>
            </a:r>
            <a:endParaRPr lang="en-US" altLang="en-US" sz="2100" dirty="0">
              <a:latin typeface="Times New Roman" pitchFamily="18" charset="0"/>
              <a:cs typeface="Times New Roman" pitchFamily="18" charset="0"/>
            </a:endParaRPr>
          </a:p>
          <a:p>
            <a:pPr marL="386068" indent="-386068" algn="just">
              <a:lnSpc>
                <a:spcPct val="150000"/>
              </a:lnSpc>
              <a:buClr>
                <a:schemeClr val="tx1"/>
              </a:buClr>
              <a:buFont typeface="Calibri" pitchFamily="34" charset="0"/>
              <a:buAutoNum type="arabicPeriod"/>
              <a:tabLst>
                <a:tab pos="343171" algn="l"/>
              </a:tabLst>
            </a:pPr>
            <a:r>
              <a:rPr lang="en-US" altLang="en-US" sz="2100" dirty="0">
                <a:latin typeface="Times New Roman" pitchFamily="18" charset="0"/>
                <a:cs typeface="Times New Roman" pitchFamily="18" charset="0"/>
              </a:rPr>
              <a:t>Pre-flood inspection of  Barrages, Head Works, Escape gates </a:t>
            </a:r>
            <a:r>
              <a:rPr lang="en-US" altLang="en-US" sz="2100" dirty="0" smtClean="0">
                <a:latin typeface="Times New Roman" pitchFamily="18" charset="0"/>
                <a:cs typeface="Times New Roman" pitchFamily="18" charset="0"/>
              </a:rPr>
              <a:t>have been carried </a:t>
            </a:r>
            <a:r>
              <a:rPr lang="en-US" altLang="en-US" sz="2100" dirty="0">
                <a:latin typeface="Times New Roman" pitchFamily="18" charset="0"/>
                <a:cs typeface="Times New Roman" pitchFamily="18" charset="0"/>
              </a:rPr>
              <a:t>out.</a:t>
            </a:r>
          </a:p>
          <a:p>
            <a:pPr marL="386068" indent="-386068" algn="just">
              <a:spcBef>
                <a:spcPct val="0"/>
              </a:spcBef>
              <a:buSzPct val="70000"/>
              <a:buNone/>
              <a:tabLst>
                <a:tab pos="343171" algn="l"/>
              </a:tabLst>
            </a:pPr>
            <a:endParaRPr lang="en-US" altLang="en-US" sz="2100" dirty="0">
              <a:latin typeface="Times New Roman" pitchFamily="18" charset="0"/>
            </a:endParaRPr>
          </a:p>
          <a:p>
            <a:pPr marL="386068" indent="-386068" algn="just">
              <a:spcBef>
                <a:spcPct val="0"/>
              </a:spcBef>
              <a:buSzPct val="70000"/>
              <a:buFont typeface="Calibri" pitchFamily="34" charset="0"/>
              <a:buAutoNum type="arabicPeriod"/>
              <a:tabLst>
                <a:tab pos="343171" algn="l"/>
              </a:tabLst>
            </a:pPr>
            <a:endParaRPr lang="en-US" altLang="en-US" sz="2100" dirty="0">
              <a:latin typeface="Times New Roman" pitchFamily="18" charset="0"/>
            </a:endParaRPr>
          </a:p>
        </p:txBody>
      </p:sp>
      <p:sp>
        <p:nvSpPr>
          <p:cNvPr id="6" name="Slide Number Placeholder 2">
            <a:extLst>
              <a:ext uri="{FF2B5EF4-FFF2-40B4-BE49-F238E27FC236}"/>
            </a:extLst>
          </p:cNvPr>
          <p:cNvSpPr>
            <a:spLocks noGrp="1"/>
          </p:cNvSpPr>
          <p:nvPr>
            <p:ph type="sldNum" sz="quarter" idx="12"/>
          </p:nvPr>
        </p:nvSpPr>
        <p:spPr/>
        <p:txBody>
          <a:bodyPr/>
          <a:lstStyle/>
          <a:p>
            <a:pPr>
              <a:defRPr/>
            </a:pPr>
            <a:r>
              <a:rPr lang="en-US" altLang="en-US" dirty="0" smtClean="0"/>
              <a:t>S-6 (05)</a:t>
            </a:r>
            <a:endParaRPr lang="en-US"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a:extLst>
              <a:ext uri="{FF2B5EF4-FFF2-40B4-BE49-F238E27FC236}"/>
            </a:extLst>
          </p:cNvPr>
          <p:cNvSpPr>
            <a:spLocks noGrp="1" noChangeArrowheads="1"/>
          </p:cNvSpPr>
          <p:nvPr>
            <p:ph idx="4294967295"/>
          </p:nvPr>
        </p:nvSpPr>
        <p:spPr>
          <a:xfrm>
            <a:off x="0" y="696050"/>
            <a:ext cx="8916354" cy="5629186"/>
          </a:xfrm>
        </p:spPr>
        <p:txBody>
          <a:bodyPr rtlCol="0">
            <a:noAutofit/>
          </a:bodyPr>
          <a:lstStyle/>
          <a:p>
            <a:pPr marL="411771" indent="-257356" algn="just" defTabSz="411777">
              <a:lnSpc>
                <a:spcPct val="150000"/>
              </a:lnSpc>
              <a:buFont typeface="+mj-lt"/>
              <a:buAutoNum type="arabicPeriod"/>
              <a:defRPr/>
            </a:pPr>
            <a:r>
              <a:rPr lang="en-US" sz="2100" dirty="0">
                <a:latin typeface="Times New Roman" panose="02020603050405020304" pitchFamily="18" charset="0"/>
              </a:rPr>
              <a:t>Emergency tenders for flood works  </a:t>
            </a:r>
            <a:r>
              <a:rPr lang="en-US" sz="2100" dirty="0" smtClean="0">
                <a:latin typeface="Times New Roman" panose="02020603050405020304" pitchFamily="18" charset="0"/>
              </a:rPr>
              <a:t>will be </a:t>
            </a:r>
            <a:r>
              <a:rPr lang="en-US" sz="2100" b="1" u="sng" dirty="0" smtClean="0">
                <a:latin typeface="Times New Roman" panose="02020603050405020304" pitchFamily="18" charset="0"/>
              </a:rPr>
              <a:t>finalized</a:t>
            </a:r>
            <a:r>
              <a:rPr lang="en-US" sz="2100" b="1" u="sng" dirty="0">
                <a:latin typeface="Times New Roman" panose="02020603050405020304" pitchFamily="18" charset="0"/>
              </a:rPr>
              <a:t> </a:t>
            </a:r>
            <a:r>
              <a:rPr lang="en-US" sz="2100" b="1" u="sng" dirty="0" smtClean="0">
                <a:latin typeface="Times New Roman" panose="02020603050405020304" pitchFamily="18" charset="0"/>
              </a:rPr>
              <a:t>by15th  June 2024.</a:t>
            </a:r>
            <a:endParaRPr lang="en-US" sz="2100" dirty="0">
              <a:latin typeface="Times New Roman" panose="02020603050405020304" pitchFamily="18" charset="0"/>
            </a:endParaRPr>
          </a:p>
          <a:p>
            <a:pPr marL="411771" indent="-257356" algn="just" defTabSz="411777">
              <a:lnSpc>
                <a:spcPct val="150000"/>
              </a:lnSpc>
              <a:buFont typeface="+mj-lt"/>
              <a:buAutoNum type="arabicPeriod"/>
              <a:defRPr/>
            </a:pPr>
            <a:r>
              <a:rPr lang="en-US" sz="2100" dirty="0">
                <a:latin typeface="Times New Roman" panose="02020603050405020304" pitchFamily="18" charset="0"/>
              </a:rPr>
              <a:t>Emergency gangs </a:t>
            </a:r>
            <a:r>
              <a:rPr lang="en-US" altLang="en-US" sz="2100" dirty="0" smtClean="0">
                <a:latin typeface="Times New Roman" panose="02020603050405020304" pitchFamily="18" charset="0"/>
                <a:cs typeface="Times New Roman" panose="02020603050405020304" pitchFamily="18" charset="0"/>
              </a:rPr>
              <a:t>will be </a:t>
            </a:r>
            <a:r>
              <a:rPr lang="en-US" sz="2100" dirty="0" smtClean="0">
                <a:latin typeface="Times New Roman" panose="02020603050405020304" pitchFamily="18" charset="0"/>
              </a:rPr>
              <a:t>engaged </a:t>
            </a:r>
            <a:r>
              <a:rPr lang="en-US" sz="2100" dirty="0">
                <a:latin typeface="Times New Roman" panose="02020603050405020304" pitchFamily="18" charset="0"/>
              </a:rPr>
              <a:t>by the contractors on all vulnerable locations.</a:t>
            </a:r>
          </a:p>
          <a:p>
            <a:pPr marL="411771" indent="-257356" algn="just" defTabSz="411777">
              <a:lnSpc>
                <a:spcPct val="150000"/>
              </a:lnSpc>
              <a:buFont typeface="+mj-lt"/>
              <a:buAutoNum type="arabicPeriod"/>
              <a:defRPr/>
            </a:pPr>
            <a:r>
              <a:rPr lang="en-US" sz="2100" dirty="0">
                <a:latin typeface="Times New Roman" panose="02020603050405020304" pitchFamily="18" charset="0"/>
              </a:rPr>
              <a:t>Additional supervisory staff </a:t>
            </a:r>
            <a:r>
              <a:rPr lang="en-US" altLang="en-US" sz="2100" dirty="0" smtClean="0">
                <a:latin typeface="Times New Roman" panose="02020603050405020304" pitchFamily="18" charset="0"/>
                <a:cs typeface="Times New Roman" panose="02020603050405020304" pitchFamily="18" charset="0"/>
              </a:rPr>
              <a:t>will be </a:t>
            </a:r>
            <a:r>
              <a:rPr lang="en-US" sz="2100" dirty="0" smtClean="0">
                <a:latin typeface="Times New Roman" panose="02020603050405020304" pitchFamily="18" charset="0"/>
              </a:rPr>
              <a:t>deployed </a:t>
            </a:r>
            <a:r>
              <a:rPr lang="en-US" sz="2100" dirty="0">
                <a:latin typeface="Times New Roman" panose="02020603050405020304" pitchFamily="18" charset="0"/>
              </a:rPr>
              <a:t>on marginal bund.</a:t>
            </a:r>
          </a:p>
          <a:p>
            <a:pPr marL="411771" indent="-257356" algn="just" defTabSz="411777">
              <a:lnSpc>
                <a:spcPct val="150000"/>
              </a:lnSpc>
              <a:buFont typeface="+mj-lt"/>
              <a:buAutoNum type="arabicPeriod"/>
              <a:defRPr/>
            </a:pPr>
            <a:r>
              <a:rPr lang="en-US" sz="2100" dirty="0">
                <a:latin typeface="Times New Roman" panose="02020603050405020304" pitchFamily="18" charset="0"/>
              </a:rPr>
              <a:t>The </a:t>
            </a:r>
            <a:r>
              <a:rPr lang="en-US" sz="2100" dirty="0" smtClean="0">
                <a:latin typeface="Times New Roman" panose="02020603050405020304" pitchFamily="18" charset="0"/>
              </a:rPr>
              <a:t>earth </a:t>
            </a:r>
            <a:r>
              <a:rPr lang="en-US" sz="2100" dirty="0">
                <a:latin typeface="Times New Roman" panose="02020603050405020304" pitchFamily="18" charset="0"/>
              </a:rPr>
              <a:t>moving machinery </a:t>
            </a:r>
            <a:r>
              <a:rPr lang="en-US" altLang="en-US" sz="2100" dirty="0" smtClean="0">
                <a:latin typeface="Times New Roman" panose="02020603050405020304" pitchFamily="18" charset="0"/>
                <a:cs typeface="Times New Roman" panose="02020603050405020304" pitchFamily="18" charset="0"/>
              </a:rPr>
              <a:t>will be deployed  </a:t>
            </a:r>
            <a:r>
              <a:rPr lang="en-US" altLang="en-US" sz="2100" dirty="0">
                <a:latin typeface="Times New Roman" panose="02020603050405020304" pitchFamily="18" charset="0"/>
                <a:cs typeface="Times New Roman" panose="02020603050405020304" pitchFamily="18" charset="0"/>
              </a:rPr>
              <a:t>at vulnerable </a:t>
            </a:r>
            <a:r>
              <a:rPr lang="en-US" altLang="en-US" sz="2100" dirty="0" smtClean="0">
                <a:latin typeface="Times New Roman" panose="02020603050405020304" pitchFamily="18" charset="0"/>
                <a:cs typeface="Times New Roman" panose="02020603050405020304" pitchFamily="18" charset="0"/>
              </a:rPr>
              <a:t>locations. The </a:t>
            </a:r>
            <a:r>
              <a:rPr lang="en-US" sz="2100" dirty="0">
                <a:latin typeface="Times New Roman" panose="02020603050405020304" pitchFamily="18" charset="0"/>
              </a:rPr>
              <a:t>contractors will </a:t>
            </a:r>
            <a:r>
              <a:rPr lang="en-US" sz="2100" dirty="0" smtClean="0">
                <a:latin typeface="Times New Roman" panose="02020603050405020304" pitchFamily="18" charset="0"/>
              </a:rPr>
              <a:t>arrange machinery </a:t>
            </a:r>
            <a:r>
              <a:rPr lang="en-US" sz="2100" dirty="0">
                <a:latin typeface="Times New Roman" panose="02020603050405020304" pitchFamily="18" charset="0"/>
              </a:rPr>
              <a:t>from open market during emergency.</a:t>
            </a:r>
          </a:p>
          <a:p>
            <a:pPr marL="411771" indent="-257356" algn="just" defTabSz="411777">
              <a:lnSpc>
                <a:spcPct val="150000"/>
              </a:lnSpc>
              <a:buFont typeface="+mj-lt"/>
              <a:buAutoNum type="arabicPeriod"/>
              <a:defRPr/>
            </a:pPr>
            <a:r>
              <a:rPr lang="en-US" sz="2100" u="sng" dirty="0">
                <a:latin typeface="Times New Roman" panose="02020603050405020304" pitchFamily="18" charset="0"/>
              </a:rPr>
              <a:t>Executive Engineer, Flood Division has shared contingency plan with the Deputy Commissioner, accordingly vigilance committees </a:t>
            </a:r>
            <a:r>
              <a:rPr lang="en-US" sz="2100" u="sng" dirty="0" smtClean="0">
                <a:latin typeface="Times New Roman" panose="02020603050405020304" pitchFamily="18" charset="0"/>
              </a:rPr>
              <a:t>will be notified</a:t>
            </a:r>
            <a:r>
              <a:rPr lang="en-US" sz="2100" u="sng" dirty="0">
                <a:latin typeface="Times New Roman" panose="02020603050405020304" pitchFamily="18" charset="0"/>
              </a:rPr>
              <a:t>.</a:t>
            </a:r>
          </a:p>
          <a:p>
            <a:pPr marL="411771" indent="-257356" algn="just" defTabSz="411777">
              <a:lnSpc>
                <a:spcPct val="150000"/>
              </a:lnSpc>
              <a:buFont typeface="+mj-lt"/>
              <a:buAutoNum type="arabicPeriod"/>
              <a:defRPr/>
            </a:pPr>
            <a:r>
              <a:rPr lang="en-US" sz="2100" dirty="0">
                <a:latin typeface="Times New Roman" panose="02020603050405020304" pitchFamily="18" charset="0"/>
              </a:rPr>
              <a:t>Close liaison </a:t>
            </a:r>
            <a:r>
              <a:rPr lang="en-US" sz="2100" dirty="0" smtClean="0">
                <a:latin typeface="Times New Roman" panose="02020603050405020304" pitchFamily="18" charset="0"/>
              </a:rPr>
              <a:t>would be ensured </a:t>
            </a:r>
            <a:r>
              <a:rPr lang="en-US" sz="2100" dirty="0">
                <a:latin typeface="Times New Roman" panose="02020603050405020304" pitchFamily="18" charset="0"/>
              </a:rPr>
              <a:t>amongst the field staff of the Department and all concerned agencies.</a:t>
            </a:r>
          </a:p>
          <a:p>
            <a:pPr marL="308834" indent="-308834" algn="just" defTabSz="411777">
              <a:lnSpc>
                <a:spcPct val="130000"/>
              </a:lnSpc>
              <a:buClr>
                <a:schemeClr val="bg2">
                  <a:lumMod val="40000"/>
                  <a:lumOff val="60000"/>
                </a:schemeClr>
              </a:buClr>
              <a:buNone/>
              <a:defRPr/>
            </a:pPr>
            <a:endParaRPr lang="en-US" sz="1100" dirty="0">
              <a:latin typeface="Times New Roman" panose="02020603050405020304" pitchFamily="18" charset="0"/>
            </a:endParaRPr>
          </a:p>
        </p:txBody>
      </p:sp>
      <p:sp>
        <p:nvSpPr>
          <p:cNvPr id="117763" name="TextBox 3"/>
          <p:cNvSpPr txBox="1">
            <a:spLocks noChangeArrowheads="1"/>
          </p:cNvSpPr>
          <p:nvPr/>
        </p:nvSpPr>
        <p:spPr bwMode="auto">
          <a:xfrm>
            <a:off x="281281" y="94158"/>
            <a:ext cx="8635073" cy="484803"/>
          </a:xfrm>
          <a:prstGeom prst="rect">
            <a:avLst/>
          </a:prstGeom>
          <a:noFill/>
          <a:ln w="9525">
            <a:noFill/>
            <a:miter lim="800000"/>
            <a:headEnd/>
            <a:tailEnd/>
          </a:ln>
        </p:spPr>
        <p:txBody>
          <a:bodyPr lIns="68634" tIns="34317" rIns="68634" bIns="34317">
            <a:spAutoFit/>
          </a:bodyPr>
          <a:lstStyle/>
          <a:p>
            <a:pPr algn="ctr"/>
            <a:r>
              <a:rPr lang="en-US" altLang="en-US" sz="2700" b="1" u="sng" dirty="0">
                <a:latin typeface="Times New Roman" pitchFamily="18" charset="0"/>
                <a:ea typeface="+mj-ea"/>
                <a:cs typeface="Times New Roman" pitchFamily="18" charset="0"/>
              </a:rPr>
              <a:t>Emergency Flood Contingent Plan for D.I Khan</a:t>
            </a:r>
          </a:p>
        </p:txBody>
      </p:sp>
      <p:sp>
        <p:nvSpPr>
          <p:cNvPr id="5" name="Slide Number Placeholder 2">
            <a:extLst>
              <a:ext uri="{FF2B5EF4-FFF2-40B4-BE49-F238E27FC236}"/>
            </a:extLst>
          </p:cNvPr>
          <p:cNvSpPr>
            <a:spLocks noGrp="1"/>
          </p:cNvSpPr>
          <p:nvPr>
            <p:ph type="sldNum" sz="quarter" idx="12"/>
          </p:nvPr>
        </p:nvSpPr>
        <p:spPr/>
        <p:txBody>
          <a:bodyPr/>
          <a:lstStyle/>
          <a:p>
            <a:pPr>
              <a:defRPr/>
            </a:pPr>
            <a:r>
              <a:rPr lang="en-US" altLang="en-US" dirty="0" smtClean="0"/>
              <a:t>S-6 (07)</a:t>
            </a:r>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3584</TotalTime>
  <Words>1516</Words>
  <Application>Microsoft Office PowerPoint</Application>
  <PresentationFormat>On-screen Show (4:3)</PresentationFormat>
  <Paragraphs>322</Paragraphs>
  <Slides>17</Slides>
  <Notes>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  (Army Pre Flood Coordination Conference-2024) FLOOD PREPAREDNESS PLAN     (FLOOD SEASON 2024) Irrigation Department  6th June, 2024     </vt:lpstr>
      <vt:lpstr>Slide 2</vt:lpstr>
      <vt:lpstr>Slide 3</vt:lpstr>
      <vt:lpstr>Slide 4</vt:lpstr>
      <vt:lpstr>Slide 5</vt:lpstr>
      <vt:lpstr>Slide 6</vt:lpstr>
      <vt:lpstr>Slide 7</vt:lpstr>
      <vt:lpstr>Flood Contingency Plan, 2024</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Honorable Minister for Irrigation Department   22nd June, 2018</dc:title>
  <dc:creator>PMC</dc:creator>
  <cp:lastModifiedBy>hp</cp:lastModifiedBy>
  <cp:revision>44</cp:revision>
  <dcterms:created xsi:type="dcterms:W3CDTF">2018-07-24T07:37:45Z</dcterms:created>
  <dcterms:modified xsi:type="dcterms:W3CDTF">2024-06-03T12:56:51Z</dcterms:modified>
</cp:coreProperties>
</file>